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85" r:id="rId2"/>
    <p:sldId id="256" r:id="rId3"/>
    <p:sldId id="257" r:id="rId4"/>
    <p:sldId id="274" r:id="rId5"/>
    <p:sldId id="265" r:id="rId6"/>
    <p:sldId id="275" r:id="rId7"/>
    <p:sldId id="264" r:id="rId8"/>
    <p:sldId id="273" r:id="rId9"/>
    <p:sldId id="262" r:id="rId10"/>
    <p:sldId id="276" r:id="rId11"/>
    <p:sldId id="269" r:id="rId12"/>
    <p:sldId id="268" r:id="rId13"/>
    <p:sldId id="280" r:id="rId14"/>
    <p:sldId id="281" r:id="rId15"/>
    <p:sldId id="283" r:id="rId16"/>
    <p:sldId id="282" r:id="rId17"/>
    <p:sldId id="28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5721AE0-EBBC-481D-933B-C0AB5A55606F}">
          <p14:sldIdLst>
            <p14:sldId id="285"/>
            <p14:sldId id="256"/>
            <p14:sldId id="257"/>
            <p14:sldId id="274"/>
            <p14:sldId id="265"/>
            <p14:sldId id="275"/>
            <p14:sldId id="264"/>
            <p14:sldId id="273"/>
            <p14:sldId id="262"/>
            <p14:sldId id="276"/>
            <p14:sldId id="269"/>
            <p14:sldId id="268"/>
            <p14:sldId id="280"/>
            <p14:sldId id="281"/>
            <p14:sldId id="283"/>
            <p14:sldId id="282"/>
            <p14:sldId id="284"/>
          </p14:sldIdLst>
        </p14:section>
        <p14:section name="Раздел без заголовка" id="{9F1C4DDA-0657-490D-AE6F-7CB111DDAB7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63A"/>
    <a:srgbClr val="489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4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8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922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5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5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6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08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3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78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0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2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1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3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8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1FB0-E7F4-4999-9A46-7426017C951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1BEA07-CD0F-4853-87A6-2071C5D17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9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3A763A"/>
                </a:solidFill>
                <a:latin typeface="Monotype Corsiva" panose="03010101010201010101" pitchFamily="66" charset="0"/>
              </a:rPr>
              <a:t>Министерство сельского хозяйства </a:t>
            </a:r>
            <a:br>
              <a:rPr lang="ru-RU" sz="1800" b="1" dirty="0" smtClean="0">
                <a:solidFill>
                  <a:srgbClr val="3A763A"/>
                </a:solidFill>
                <a:latin typeface="Monotype Corsiva" panose="03010101010201010101" pitchFamily="66" charset="0"/>
              </a:rPr>
            </a:br>
            <a:r>
              <a:rPr lang="ru-RU" sz="1800" b="1" dirty="0" smtClean="0">
                <a:solidFill>
                  <a:srgbClr val="3A763A"/>
                </a:solidFill>
                <a:latin typeface="Monotype Corsiva" panose="03010101010201010101" pitchFamily="66" charset="0"/>
              </a:rPr>
              <a:t>Российской Федерации</a:t>
            </a:r>
            <a:endParaRPr lang="ru-RU" sz="1800" b="1" dirty="0">
              <a:solidFill>
                <a:srgbClr val="3A763A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0754" y="1776548"/>
            <a:ext cx="9736772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Что нужно </a:t>
            </a:r>
            <a:r>
              <a:rPr lang="ru-RU" sz="4400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знать </a:t>
            </a:r>
            <a:endParaRPr lang="ru-RU" sz="4400" b="1" u="sng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44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44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4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при </a:t>
            </a:r>
            <a:r>
              <a:rPr lang="ru-RU" sz="4400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формировании ведомственного отчета</a:t>
            </a:r>
            <a:r>
              <a:rPr lang="ru-RU" sz="44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,</a:t>
            </a:r>
          </a:p>
          <a:p>
            <a:pPr marL="0" indent="0">
              <a:buNone/>
            </a:pPr>
            <a:r>
              <a:rPr lang="ru-RU" sz="44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</a:p>
          <a:p>
            <a:pPr marL="0" indent="0" algn="r">
              <a:buNone/>
            </a:pPr>
            <a:r>
              <a:rPr lang="ru-RU" sz="44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чтобы </a:t>
            </a:r>
            <a:r>
              <a:rPr lang="ru-RU" sz="4400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сдать его с первого </a:t>
            </a:r>
            <a:r>
              <a:rPr lang="ru-RU" sz="4400" b="1" u="sng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раза?</a:t>
            </a:r>
            <a:endParaRPr lang="ru-RU" sz="4400" b="1" u="sng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91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1" y="2197489"/>
            <a:ext cx="11681684" cy="21742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844" y="6332853"/>
            <a:ext cx="580999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825" t="32074" r="1081" b="47091"/>
          <a:stretch/>
        </p:blipFill>
        <p:spPr>
          <a:xfrm>
            <a:off x="296090" y="2438402"/>
            <a:ext cx="11773990" cy="14214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135" y="6341562"/>
            <a:ext cx="580999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13" t="31032" r="4696" b="39451"/>
          <a:stretch/>
        </p:blipFill>
        <p:spPr>
          <a:xfrm>
            <a:off x="357051" y="1907175"/>
            <a:ext cx="11704323" cy="209005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7589" y="6313714"/>
            <a:ext cx="5773785" cy="42672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Российской Федерации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68" y="2290310"/>
            <a:ext cx="11877215" cy="102765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7589" y="6313714"/>
            <a:ext cx="5773785" cy="42672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Российской Федерации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6" y="2193633"/>
            <a:ext cx="11645141" cy="174264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7589" y="6313714"/>
            <a:ext cx="5773785" cy="42672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Российской Федерации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2" y="2504319"/>
            <a:ext cx="11623045" cy="180408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7589" y="6313714"/>
            <a:ext cx="5773785" cy="42672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Российской Федерации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922" t="36588" r="1276" b="35110"/>
          <a:stretch/>
        </p:blipFill>
        <p:spPr>
          <a:xfrm>
            <a:off x="374466" y="2037804"/>
            <a:ext cx="11701065" cy="192459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18215" y="6305006"/>
            <a:ext cx="5773785" cy="42672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Российской Федерации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98995" y="1698171"/>
            <a:ext cx="9169199" cy="20331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solidFill>
                <a:srgbClr val="3A76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>
          <a:xfrm>
            <a:off x="6287589" y="6313714"/>
            <a:ext cx="5773785" cy="42672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Российской Федерации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9663" y="1120463"/>
            <a:ext cx="9169199" cy="459775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600" b="1" dirty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отчета о финансово-экономическом состоянии получателей средств </a:t>
            </a:r>
            <a:r>
              <a:rPr lang="ru-RU" sz="3600" b="1" dirty="0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приложением перечня получателей средств), представляемого по </a:t>
            </a:r>
            <a:r>
              <a:rPr lang="ru-RU" sz="3600" b="1" dirty="0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сельскохозяйственным потребительским кооперативам, </a:t>
            </a:r>
            <a:r>
              <a:rPr lang="ru-RU" sz="3600" b="1" dirty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3600" b="1" dirty="0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приложению № 6 к приказу </a:t>
            </a:r>
            <a:r>
              <a:rPr lang="ru-RU" sz="3600" b="1" dirty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Минсельхоза России </a:t>
            </a:r>
            <a:r>
              <a:rPr lang="ru-RU" sz="3600" b="1" dirty="0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600" b="1" dirty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12.03.2021 </a:t>
            </a:r>
            <a:r>
              <a:rPr lang="ru-RU" sz="3600" b="1" dirty="0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128</a:t>
            </a:r>
            <a:endParaRPr lang="ru-RU" sz="3600" b="1" dirty="0">
              <a:solidFill>
                <a:srgbClr val="3A76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287589" y="6313714"/>
            <a:ext cx="5773785" cy="4267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Российской Федерации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4" t="34431" r="15980" b="44399"/>
          <a:stretch/>
        </p:blipFill>
        <p:spPr>
          <a:xfrm>
            <a:off x="398480" y="2618573"/>
            <a:ext cx="11712778" cy="16956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719" y="6306728"/>
            <a:ext cx="580999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039" y="6412953"/>
            <a:ext cx="5809992" cy="445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002" y="1455313"/>
            <a:ext cx="8783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Направления, по которым предоставлены средства субсидии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26" t="33940" r="3208" b="37229"/>
          <a:stretch/>
        </p:blipFill>
        <p:spPr>
          <a:xfrm>
            <a:off x="502276" y="1965433"/>
            <a:ext cx="11497567" cy="19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126" t="36258" r="20304" b="33652"/>
          <a:stretch/>
        </p:blipFill>
        <p:spPr>
          <a:xfrm>
            <a:off x="420162" y="1738079"/>
            <a:ext cx="11634652" cy="253901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92" y="6228472"/>
            <a:ext cx="8915400" cy="493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822" y="6412953"/>
            <a:ext cx="580999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345" y="6300163"/>
            <a:ext cx="5592278" cy="445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361" y="1880316"/>
            <a:ext cx="7778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Приобретение имущества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средств субсидии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330" t="38009" r="122" b="37236"/>
          <a:stretch/>
        </p:blipFill>
        <p:spPr>
          <a:xfrm>
            <a:off x="386360" y="2511379"/>
            <a:ext cx="11680553" cy="17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892" t="37767" r="38726" b="37723"/>
          <a:stretch/>
        </p:blipFill>
        <p:spPr>
          <a:xfrm>
            <a:off x="885376" y="1449765"/>
            <a:ext cx="11028898" cy="25609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008" y="6324145"/>
            <a:ext cx="580999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4058" y="1906073"/>
            <a:ext cx="9169199" cy="329699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отчета об эффективности использования средств </a:t>
            </a:r>
            <a:r>
              <a:rPr lang="ru-RU" sz="3600" b="1" dirty="0" err="1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грантовой</a:t>
            </a:r>
            <a:r>
              <a:rPr lang="ru-RU" sz="3600" b="1" dirty="0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поддержки, </a:t>
            </a:r>
            <a:r>
              <a:rPr lang="ru-RU" sz="3600" b="1" dirty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представляемого по </a:t>
            </a:r>
            <a:r>
              <a:rPr lang="ru-RU" sz="3600" b="1" dirty="0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сельскохозяйственным потребительским кооперативам, </a:t>
            </a:r>
            <a:r>
              <a:rPr lang="ru-RU" sz="3600" b="1" dirty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3600" b="1" dirty="0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 </a:t>
            </a:r>
            <a:r>
              <a:rPr lang="ru-RU" sz="3600" b="1" dirty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Минсельхоза России от 31.03.2022 </a:t>
            </a:r>
            <a:r>
              <a:rPr lang="ru-RU" sz="3600" b="1" dirty="0" smtClean="0">
                <a:solidFill>
                  <a:srgbClr val="3A76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187</a:t>
            </a:r>
            <a:endParaRPr lang="ru-RU" sz="3600" b="1" dirty="0">
              <a:solidFill>
                <a:srgbClr val="3A76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008" y="6341562"/>
            <a:ext cx="580999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27" t="37283" r="1374" b="43792"/>
          <a:stretch/>
        </p:blipFill>
        <p:spPr>
          <a:xfrm>
            <a:off x="365759" y="2263299"/>
            <a:ext cx="11738324" cy="12897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135" y="6412953"/>
            <a:ext cx="580999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</TotalTime>
  <Words>94</Words>
  <Application>Microsoft Office PowerPoint</Application>
  <PresentationFormat>Широкоэкранный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Monotype Corsiva</vt:lpstr>
      <vt:lpstr>Times New Roman</vt:lpstr>
      <vt:lpstr>Wingdings 3</vt:lpstr>
      <vt:lpstr>Легкий дым</vt:lpstr>
      <vt:lpstr>Министерство сельского хозяйства  Российской Федерации</vt:lpstr>
      <vt:lpstr>Форма отчета о финансово-экономическом состоянии получателей средств  (с приложением перечня получателей средств), представляемого по сельскохозяйственным потребительским кооперативам, согласно приложению № 6 к приказу Минсельхоза России  от 12.03.2021 № 128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отчета об эффективности использования средств грантовой поддержки, представляемого по сельскохозяйственным потребительским кооперативам, согласно приказу Минсельхоза России от 31.03.2022 № 187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Ефремова Олеся Анатольевна</dc:creator>
  <cp:lastModifiedBy>Александрова Маргарита Сергеевна</cp:lastModifiedBy>
  <cp:revision>13</cp:revision>
  <dcterms:created xsi:type="dcterms:W3CDTF">2023-06-16T08:48:40Z</dcterms:created>
  <dcterms:modified xsi:type="dcterms:W3CDTF">2023-06-19T12:38:42Z</dcterms:modified>
</cp:coreProperties>
</file>