
<file path=[Content_Types].xml><?xml version="1.0" encoding="utf-8"?>
<Types xmlns="http://schemas.openxmlformats.org/package/2006/content-types">
  <Default Extension="mp4" ContentType="video/unknown"/>
  <Default Extension="xlsx" ContentType="application/vnd.openxmlformats-officedocument.spreadsheetml.sheet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99.xml" ContentType="application/vnd.openxmlformats-officedocument.presentationml.slide+xml"/>
  <Override PartName="/ppt/slides/slide97.xml" ContentType="application/vnd.openxmlformats-officedocument.presentationml.slide+xml"/>
  <Override PartName="/ppt/slides/slide96.xml" ContentType="application/vnd.openxmlformats-officedocument.presentationml.slide+xml"/>
  <Override PartName="/ppt/slides/slide92.xml" ContentType="application/vnd.openxmlformats-officedocument.presentationml.slide+xml"/>
  <Override PartName="/ppt/slides/slide87.xml" ContentType="application/vnd.openxmlformats-officedocument.presentationml.slide+xml"/>
  <Override PartName="/ppt/slides/slide85.xml" ContentType="application/vnd.openxmlformats-officedocument.presentationml.slide+xml"/>
  <Override PartName="/ppt/slides/slide83.xml" ContentType="application/vnd.openxmlformats-officedocument.presentationml.slide+xml"/>
  <Override PartName="/ppt/slides/slide95.xml" ContentType="application/vnd.openxmlformats-officedocument.presentationml.slide+xml"/>
  <Override PartName="/ppt/slides/slide90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7.xml" ContentType="application/vnd.openxmlformats-officedocument.presentationml.slide+xml"/>
  <Override PartName="/ppt/slides/slide75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8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93.xml" ContentType="application/vnd.openxmlformats-officedocument.presentationml.slide+xml"/>
  <Override PartName="/ppt/slides/slide61.xml" ContentType="application/vnd.openxmlformats-officedocument.presentationml.slide+xml"/>
  <Override PartName="/ppt/slides/slide89.xml" ContentType="application/vnd.openxmlformats-officedocument.presentationml.slide+xml"/>
  <Override PartName="/ppt/slides/slide59.xml" ContentType="application/vnd.openxmlformats-officedocument.presentationml.slide+xml"/>
  <Override PartName="/ppt/slides/slide56.xml" ContentType="application/vnd.openxmlformats-officedocument.presentationml.slide+xml"/>
  <Override PartName="/ppt/slides/slide74.xml" ContentType="application/vnd.openxmlformats-officedocument.presentationml.slide+xml"/>
  <Override PartName="/ppt/slides/slide55.xml" ContentType="application/vnd.openxmlformats-officedocument.presentationml.slide+xml"/>
  <Override PartName="/ppt/slides/slide52.xml" ContentType="application/vnd.openxmlformats-officedocument.presentationml.slide+xml"/>
  <Override PartName="/ppt/slides/slide9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82.xml" ContentType="application/vnd.openxmlformats-officedocument.presentationml.slide+xml"/>
  <Override PartName="/ppt/slides/slide45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51.xml" ContentType="application/vnd.openxmlformats-officedocument.presentationml.slide+xml"/>
  <Override PartName="/ppt/slides/slide36.xml" ContentType="application/vnd.openxmlformats-officedocument.presentationml.slide+xml"/>
  <Override PartName="/ppt/slides/slide62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8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4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4.xml" ContentType="application/vnd.openxmlformats-officedocument.presentationml.slide+xml"/>
  <Override PartName="/ppt/slides/slide44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8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s/slide76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78.xml" ContentType="application/vnd.openxmlformats-officedocument.presentationml.slide+xml"/>
  <Override PartName="/ppt/slides/slide7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53.xml" ContentType="application/vnd.openxmlformats-officedocument.presentationml.slide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1.xml" ContentType="application/vnd.openxmlformats-officedocument.presentationml.slide+xml"/>
  <Override PartName="/ppt/slides/slide16.xml" ContentType="application/vnd.openxmlformats-officedocument.presentationml.slide+xml"/>
  <Override PartName="/ppt/slides/slide60.xml" ContentType="application/vnd.openxmlformats-officedocument.presentationml.slide+xml"/>
  <Override PartName="/ppt/slides/slide2.xml" ContentType="application/vnd.openxmlformats-officedocument.presentationml.slide+xml"/>
  <Override PartName="/ppt/slides/slide86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viewProps.xml" ContentType="application/vnd.openxmlformats-officedocument.presentationml.viewProps+xml"/>
  <Override PartName="/ppt/slides/slide34.xml" ContentType="application/vnd.openxmlformats-officedocument.presentationml.slide+xml"/>
  <Override PartName="/ppt/slides/slide54.xml" ContentType="application/vnd.openxmlformats-officedocument.presentationml.slide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88.xml" ContentType="application/vnd.openxmlformats-officedocument.presentationml.slide+xml"/>
  <Override PartName="/ppt/slides/slide49.xml" ContentType="application/vnd.openxmlformats-officedocument.presentationml.slide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s/slide38.xml" ContentType="application/vnd.openxmlformats-officedocument.presentationml.slide+xml"/>
  <Override PartName="/ppt/slides/slide69.xml" ContentType="application/vnd.openxmlformats-officedocument.presentationml.slide+xml"/>
  <Override PartName="/ppt/slides/slide57.xml" ContentType="application/vnd.openxmlformats-officedocument.presentationml.slide+xml"/>
  <Override PartName="/ppt/slides/slide7.xml" ContentType="application/vnd.openxmlformats-officedocument.presentationml.slide+xml"/>
  <Override PartName="/ppt/charts/style1.xml" ContentType="application/vnd.ms-office.chartstyle+xml"/>
  <Override PartName="/ppt/slides/slide2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91.xml" ContentType="application/vnd.openxmlformats-officedocument.presentationml.slide+xml"/>
  <Override PartName="/ppt/slideMasters/slideMaster1.xml" ContentType="application/vnd.openxmlformats-officedocument.presentationml.slideMaster+xml"/>
  <Override PartName="/ppt/charts/colors1.xml" ContentType="application/vnd.ms-office.chartcolorstyle+xml"/>
  <Override PartName="/ppt/charts/chart1.xml" ContentType="application/vnd.openxmlformats-officedocument.drawingml.chart+xml"/>
  <Override PartName="/ppt/slides/slide30.xml" ContentType="application/vnd.openxmlformats-officedocument.presentationml.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00" Type="http://schemas.openxmlformats.org/officeDocument/2006/relationships/slide" Target="slides/slide98.xml"/><Relationship Id="rId101" Type="http://schemas.openxmlformats.org/officeDocument/2006/relationships/slide" Target="slides/slide99.xml"/><Relationship Id="rId102" Type="http://schemas.openxmlformats.org/officeDocument/2006/relationships/presProps" Target="presProps.xml" /><Relationship Id="rId103" Type="http://schemas.openxmlformats.org/officeDocument/2006/relationships/tableStyles" Target="tableStyles.xml" /><Relationship Id="rId104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microsoft.com/office/2011/relationships/chartStyle" Target="style1.xml" /><Relationship Id="rId2" Type="http://schemas.microsoft.com/office/2011/relationships/chartColorStyle" Target="colors1.xml" /><Relationship Id="rId3" Type="http://schemas.openxmlformats.org/officeDocument/2006/relationships/package" Target="../embeddings/Microsoft_Excel_Worksheet1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 bwMode="auto">
        <a:prstGeom prst="rect">
          <a:avLst/>
        </a:prstGeom>
        <a:solidFill>
          <a:schemeClr val="accent2">
            <a:tint val="20000"/>
          </a:schemeClr>
        </a:solidFill>
        <a:ln w="6350" cap="flat" cmpd="sng" algn="ctr">
          <a:solidFill>
            <a:schemeClr val="dk1">
              <a:tint val="75000"/>
            </a:schemeClr>
          </a:solidFill>
          <a:prstDash val="solid"/>
          <a:round/>
        </a:ln>
        <a:effectLst/>
      </c:spPr>
    </c:floor>
    <c:sideWall>
      <c:thickness val="0"/>
      <c:spPr bwMode="auto">
        <a:prstGeom prst="rect">
          <a:avLst/>
        </a:prstGeom>
        <a:solidFill>
          <a:schemeClr val="accent2">
            <a:tint val="20000"/>
          </a:schemeClr>
        </a:solidFill>
        <a:ln>
          <a:noFill/>
        </a:ln>
        <a:effectLst/>
      </c:spPr>
    </c:sideWall>
    <c:backWall>
      <c:thickness val="0"/>
      <c:spPr bwMode="auto">
        <a:prstGeom prst="rect">
          <a:avLst/>
        </a:prstGeom>
        <a:solidFill>
          <a:schemeClr val="accent2">
            <a:tint val="20000"/>
          </a:schemeClr>
        </a:solidFill>
        <a:ln>
          <a:noFill/>
        </a:ln>
        <a:effectLst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2"/>
            </a:solidFill>
            <a:ln w="6350" cap="flat" cmpd="sng" algn="ctr">
              <a:solidFill>
                <a:schemeClr val="accent2">
                  <a:shade val="50000"/>
                </a:schemeClr>
              </a:solidFill>
              <a:prstDash val="solid"/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.003490175979069937"/>
                  <c:y val="-0.013661202185792349"/>
                </c:manualLayout>
              </c:layout>
              <c:showBubbleSize val="0"/>
              <c:showCatName val="1"/>
              <c:showLegendKey val="0"/>
              <c:showPercent val="0"/>
              <c:showSerName val="0"/>
              <c:showVal val="1"/>
            </c:dLbl>
            <c:dLbl>
              <c:idx val="1"/>
              <c:layout>
                <c:manualLayout>
                  <c:x val="0.019777663881396308"/>
                  <c:y val="0.024590163934426229"/>
                </c:manualLayout>
              </c:layout>
              <c:showBubbleSize val="0"/>
              <c:showCatName val="1"/>
              <c:showLegendKey val="0"/>
              <c:showPercent val="0"/>
              <c:showSerName val="0"/>
              <c:showVal val="1"/>
            </c:dLbl>
            <c:dLbl>
              <c:idx val="2"/>
              <c:layout>
                <c:manualLayout>
                  <c:x val="0.06629188496599793"/>
                  <c:y val="0.00546457279394619"/>
                </c:manualLayout>
              </c:layout>
              <c:showBubbleSize val="0"/>
              <c:showCatName val="1"/>
              <c:showLegendKey val="0"/>
              <c:showPercent val="0"/>
              <c:showSerName val="0"/>
              <c:showVal val="1"/>
            </c:dLbl>
            <c:dLbl>
              <c:idx val="5"/>
              <c:layout>
                <c:manualLayout>
                  <c:x val="-0.0011633919930233122"/>
                  <c:y val="0.019125683060109238"/>
                </c:manualLayout>
              </c:layout>
              <c:showBubbleSize val="0"/>
              <c:showCatName val="1"/>
              <c:showLegendKey val="0"/>
              <c:showPercent val="0"/>
              <c:showSerName val="0"/>
              <c:showVal val="1"/>
            </c:dLbl>
            <c:dLbl>
              <c:idx val="6"/>
              <c:layout>
                <c:manualLayout>
                  <c:x val="0.015124095909302974"/>
                  <c:y val="0.0027322404371584699"/>
                </c:manualLayout>
              </c:layout>
              <c:showBubbleSize val="0"/>
              <c:showCatName val="1"/>
              <c:showLegendKey val="0"/>
              <c:showPercent val="0"/>
              <c:showSerName val="0"/>
              <c:showVal val="1"/>
            </c:dLbl>
            <c:showBubbleSize val="0"/>
            <c:showCatName val="1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Лист1!$A$2:$A$9</c:f>
              <c:strCache>
                <c:ptCount val="8"/>
                <c:pt idx="0">
                  <c:v>Финляндия</c:v>
                </c:pt>
                <c:pt idx="1">
                  <c:v>Нидерланды</c:v>
                </c:pt>
                <c:pt idx="2">
                  <c:v>Дания</c:v>
                </c:pt>
                <c:pt idx="3">
                  <c:v>Франция</c:v>
                </c:pt>
                <c:pt idx="4">
                  <c:v>Германия</c:v>
                </c:pt>
                <c:pt idx="5">
                  <c:v>Италия</c:v>
                </c:pt>
                <c:pt idx="6">
                  <c:v>EC-27</c:v>
                </c:pt>
                <c:pt idx="7">
                  <c:v>Россия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0.73</c:v>
                </c:pt>
                <c:pt idx="1">
                  <c:v>0.68</c:v>
                </c:pt>
                <c:pt idx="2">
                  <c:v>0.65</c:v>
                </c:pt>
                <c:pt idx="3">
                  <c:v>0.54</c:v>
                </c:pt>
                <c:pt idx="4">
                  <c:v>0.46</c:v>
                </c:pt>
                <c:pt idx="5">
                  <c:v>0.37</c:v>
                </c:pt>
                <c:pt idx="6">
                  <c:v>0.4</c:v>
                </c:pt>
                <c:pt idx="7" formatCode="0.00%">
                  <c:v>0.01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150"/>
        <c:shape val="box"/>
        <c:axId val="192154112"/>
        <c:axId val="192251584"/>
      </c:bar3DChart>
      <c:catAx>
        <c:axId val="192154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 bwMode="auto">
          <a:prstGeom prst="rect">
            <a:avLst/>
          </a:prstGeom>
          <a:noFill/>
          <a:ln w="6350" cap="flat" cmpd="sng" algn="ctr">
            <a:solidFill>
              <a:schemeClr val="dk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251584"/>
        <c:crosses val="autoZero"/>
        <c:auto val="1"/>
        <c:lblAlgn val="ctr"/>
        <c:lblOffset val="100"/>
        <c:noMultiLvlLbl val="0"/>
      </c:catAx>
      <c:valAx>
        <c:axId val="192251584"/>
        <c:scaling>
          <c:orientation val="minMax"/>
          <c:max val="0.80000000000000004"/>
          <c:min val="0"/>
        </c:scaling>
        <c:delete val="0"/>
        <c:axPos val="l"/>
        <c:majorGridlines>
          <c:spPr bwMode="auto">
            <a:prstGeom prst="rect">
              <a:avLst/>
            </a:prstGeom>
            <a:ln w="6350" cap="flat" cmpd="sng" algn="ctr">
              <a:solidFill>
                <a:schemeClr val="dk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 bwMode="auto">
          <a:prstGeom prst="rect">
            <a:avLst/>
          </a:prstGeom>
          <a:noFill/>
          <a:ln w="6350" cap="flat" cmpd="sng" algn="ctr">
            <a:solidFill>
              <a:schemeClr val="dk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154112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983432" y="1196752"/>
      <a:ext cx="10846618" cy="5112568"/>
    </a:xfrm>
    <a:prstGeom prst="rect">
      <a:avLst/>
    </a:prstGeom>
    <a:solidFill>
      <a:schemeClr val="lt1"/>
    </a:solidFill>
    <a:ln w="6350" cap="flat" cmpd="sng" algn="ctr">
      <a:solidFill>
        <a:schemeClr val="dk1">
          <a:tint val="75000"/>
        </a:schemeClr>
      </a:solidFill>
      <a:prstDash val="solid"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35">
  <cs:axisTitle>
    <cs:lnRef idx="0"/>
    <cs:fillRef idx="0"/>
    <cs:effectRef idx="0"/>
    <cs:fontRef idx="minor">
      <a:schemeClr val="dk1"/>
    </cs:fontRef>
    <cs:defRPr sz="1000" b="1"/>
  </cs:axisTitle>
  <cs:categoryAxis>
    <cs:lnRef idx="1">
      <a:schemeClr val="dk1">
        <a:tint val="75000"/>
      </a:schemeClr>
    </cs:lnRef>
    <cs:fillRef idx="0"/>
    <cs:effectRef idx="0"/>
    <cs:fontRef idx="minor">
      <a:schemeClr val="dk1"/>
    </cs:fontRef>
    <cs:spPr bwMode="auto">
      <a:ln>
        <a:round/>
      </a:ln>
    </cs:spPr>
    <cs:defRPr sz="1000"/>
  </cs:categoryAxis>
  <cs:chartArea>
    <cs:lnRef idx="1">
      <a:schemeClr val="dk1">
        <a:tint val="75000"/>
      </a:schemeClr>
    </cs:lnRef>
    <cs:fillRef idx="1">
      <a:schemeClr val="lt1"/>
    </cs:fillRef>
    <cs:effectRef idx="0"/>
    <cs:fontRef idx="minor">
      <a:schemeClr val="dk1"/>
    </cs:fontRef>
    <cs:spPr bwMode="auto">
      <a:ln>
        <a:round/>
      </a:ln>
    </cs:spPr>
    <cs:defRPr sz="1000"/>
  </cs:chartArea>
  <cs:dataLabel>
    <cs:lnRef idx="0"/>
    <cs:fillRef idx="0"/>
    <cs:effectRef idx="0"/>
    <cs:fontRef idx="minor">
      <a:schemeClr val="dk1"/>
    </cs:fontRef>
    <cs:defRPr sz="1000"/>
  </cs:dataLabel>
  <cs:dataLabelCallout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/>
  </cs:dataLabelCallout>
  <cs:dataPoint>
    <cs:lnRef idx="1">
      <cs:styleClr val="0"/>
    </cs:lnRef>
    <cs:fillRef idx="1">
      <cs:styleClr val="auto"/>
    </cs:fillRef>
    <cs:effectRef idx="0"/>
    <cs:fontRef idx="minor">
      <a:schemeClr val="dk1"/>
    </cs:fontRef>
    <cs:spPr bwMode="auto">
      <a:ln>
        <a:round/>
      </a:ln>
    </cs:spPr>
  </cs:dataPoint>
  <cs:dataPoint3D>
    <cs:lnRef idx="1">
      <cs:styleClr val="0"/>
    </cs:lnRef>
    <cs:fillRef idx="1">
      <cs:styleClr val="auto"/>
    </cs:fillRef>
    <cs:effectRef idx="0"/>
    <cs:fontRef idx="minor">
      <a:schemeClr val="dk1"/>
    </cs:fontRef>
    <cs:spPr bwMode="auto">
      <a:ln>
        <a:round/>
      </a:ln>
    </cs:spPr>
  </cs:dataPoint3D>
  <cs:dataPointLine>
    <cs:lnRef idx="1">
      <cs:styleClr val="auto"/>
    </cs:lnRef>
    <cs:fillRef idx="0"/>
    <cs:effectRef idx="0"/>
    <cs:fontRef idx="minor">
      <a:schemeClr val="dk1"/>
    </cs:fontRef>
    <cs:spPr bwMode="auto"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dk1"/>
    </cs:fontRef>
    <cs:spPr bwMode="auto">
      <a:ln>
        <a:round/>
      </a:ln>
    </cs:spPr>
  </cs:dataPointMarker>
  <cs:dataPointWireframe>
    <cs:lnRef idx="1">
      <cs:styleClr val="auto"/>
    </cs:lnRef>
    <cs:fillRef idx="0"/>
    <cs:effectRef idx="0"/>
    <cs:fontRef idx="minor">
      <a:schemeClr val="dk1"/>
    </cs:fontRef>
    <cs:spPr bwMode="auto">
      <a:ln>
        <a:round/>
      </a:ln>
    </cs:spPr>
  </cs:dataPointWireframe>
  <cs:dataTable>
    <cs:lnRef idx="1">
      <a:schemeClr val="dk1">
        <a:tint val="75000"/>
      </a:schemeClr>
    </cs:lnRef>
    <cs:fillRef idx="0"/>
    <cs:effectRef idx="0"/>
    <cs:fontRef idx="minor">
      <a:schemeClr val="dk1"/>
    </cs:fontRef>
    <cs:spPr bwMode="auto">
      <a:ln>
        <a:round/>
      </a:ln>
    </cs:spPr>
    <cs:defRPr sz="1000"/>
  </cs:dataTable>
  <cs:downBar>
    <cs:lnRef idx="1">
      <cs:styleClr val="0"/>
    </cs:lnRef>
    <cs:fillRef idx="1">
      <cs:styleClr val="0"/>
    </cs:fillRef>
    <cs:effectRef idx="0"/>
    <cs:fontRef idx="minor">
      <a:schemeClr val="dk1"/>
    </cs:fontRef>
    <cs:spPr bwMode="auto">
      <a:ln>
        <a:round/>
      </a:ln>
    </cs:spPr>
  </cs:downBar>
  <cs:dropLine>
    <cs:lnRef idx="1">
      <a:schemeClr val="dk1"/>
    </cs:lnRef>
    <cs:fillRef idx="0"/>
    <cs:effectRef idx="0"/>
    <cs:fontRef idx="minor">
      <a:schemeClr val="dk1"/>
    </cs:fontRef>
    <cs:spPr bwMode="auto">
      <a:ln>
        <a:round/>
      </a:ln>
    </cs:spPr>
  </cs:dropLine>
  <cs:errorBar>
    <cs:lnRef idx="1">
      <a:schemeClr val="dk1"/>
    </cs:lnRef>
    <cs:fillRef idx="1">
      <a:schemeClr val="dk1"/>
    </cs:fillRef>
    <cs:effectRef idx="0"/>
    <cs:fontRef idx="minor">
      <a:schemeClr val="dk1"/>
    </cs:fontRef>
    <cs:spPr bwMode="auto">
      <a:ln>
        <a:round/>
      </a:ln>
    </cs:spPr>
  </cs:errorBar>
  <cs:floor>
    <cs:lnRef idx="1">
      <a:schemeClr val="dk1">
        <a:tint val="75000"/>
      </a:schemeClr>
    </cs:lnRef>
    <cs:fillRef idx="1">
      <cs:styleClr val="0"/>
    </cs:fillRef>
    <cs:effectRef idx="0"/>
    <cs:fontRef idx="minor">
      <a:schemeClr val="dk1"/>
    </cs:fontRef>
    <cs:spPr bwMode="auto">
      <a:ln>
        <a:round/>
      </a:ln>
    </cs:spPr>
  </cs:floor>
  <cs:gridlineMajor>
    <cs:lnRef idx="1">
      <a:schemeClr val="dk1">
        <a:tint val="75000"/>
      </a:schemeClr>
    </cs:lnRef>
    <cs:fillRef idx="0"/>
    <cs:effectRef idx="0"/>
    <cs:fontRef idx="minor">
      <a:schemeClr val="dk1"/>
    </cs:fontRef>
    <cs:spPr bwMode="auto">
      <a:ln>
        <a:round/>
      </a:ln>
    </cs:spPr>
  </cs:gridlineMajor>
  <cs:gridlineMinor>
    <cs:lnRef idx="1">
      <a:schemeClr val="dk1">
        <a:tint val="50000"/>
      </a:schemeClr>
    </cs:lnRef>
    <cs:fillRef idx="0"/>
    <cs:effectRef idx="0"/>
    <cs:fontRef idx="minor">
      <a:schemeClr val="dk1"/>
    </cs:fontRef>
    <cs:spPr bwMode="auto">
      <a:ln>
        <a:round/>
      </a:ln>
    </cs:spPr>
  </cs:gridlineMinor>
  <cs:hiLoLine>
    <cs:lnRef idx="1">
      <a:schemeClr val="dk1"/>
    </cs:lnRef>
    <cs:fillRef idx="0"/>
    <cs:effectRef idx="0"/>
    <cs:fontRef idx="minor">
      <a:schemeClr val="dk1"/>
    </cs:fontRef>
    <cs:spPr bwMode="auto">
      <a:ln>
        <a:round/>
      </a:ln>
    </cs:spPr>
  </cs:hiLoLine>
  <cs:leaderLine>
    <cs:lnRef idx="1">
      <a:schemeClr val="dk1"/>
    </cs:lnRef>
    <cs:fillRef idx="0"/>
    <cs:effectRef idx="0"/>
    <cs:fontRef idx="minor">
      <a:schemeClr val="dk1"/>
    </cs:fontRef>
    <cs:spPr bwMode="auto">
      <a:ln>
        <a:round/>
      </a:ln>
    </cs:spPr>
  </cs:leaderLine>
  <cs:legend>
    <cs:lnRef idx="0"/>
    <cs:fillRef idx="0"/>
    <cs:effectRef idx="0"/>
    <cs:fontRef idx="minor">
      <a:schemeClr val="dk1"/>
    </cs:fontRef>
    <cs:defRPr sz="1000"/>
  </cs:legend>
  <cs:plotArea>
    <cs:lnRef idx="0"/>
    <cs:fillRef idx="1">
      <cs:styleClr val="0"/>
    </cs:fillRef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1">
      <a:schemeClr val="dk1">
        <a:tint val="75000"/>
      </a:schemeClr>
    </cs:lnRef>
    <cs:fillRef idx="0"/>
    <cs:effectRef idx="0"/>
    <cs:fontRef idx="minor">
      <a:schemeClr val="dk1"/>
    </cs:fontRef>
    <cs:spPr bwMode="auto">
      <a:ln>
        <a:round/>
      </a:ln>
    </cs:spPr>
    <cs:defRPr sz="1000"/>
  </cs:seriesAxis>
  <cs:seriesLine>
    <cs:lnRef idx="1">
      <a:schemeClr val="dk1"/>
    </cs:lnRef>
    <cs:fillRef idx="0"/>
    <cs:effectRef idx="0"/>
    <cs:fontRef idx="minor">
      <a:schemeClr val="dk1"/>
    </cs:fontRef>
    <cs:spPr bwMode="auto">
      <a:ln>
        <a:round/>
      </a:ln>
    </cs:spPr>
  </cs:seriesLine>
  <cs:title>
    <cs:lnRef idx="0"/>
    <cs:fillRef idx="0"/>
    <cs:effectRef idx="0"/>
    <cs:fontRef idx="minor">
      <a:schemeClr val="dk1"/>
    </cs:fontRef>
    <cs:defRPr sz="1800" b="1"/>
  </cs:title>
  <cs:trendline>
    <cs:lnRef idx="1">
      <a:schemeClr val="dk1"/>
    </cs:lnRef>
    <cs:fillRef idx="0"/>
    <cs:effectRef idx="0"/>
    <cs:fontRef idx="minor">
      <a:schemeClr val="dk1"/>
    </cs:fontRef>
    <cs:spPr bwMode="auto">
      <a:ln cap="rnd">
        <a:round/>
      </a:ln>
    </cs:spPr>
  </cs:trendline>
  <cs:trendlineLabel>
    <cs:lnRef idx="0"/>
    <cs:fillRef idx="0"/>
    <cs:effectRef idx="0"/>
    <cs:fontRef idx="minor">
      <a:schemeClr val="dk1"/>
    </cs:fontRef>
    <cs:defRPr sz="1000"/>
  </cs:trendlineLabel>
  <cs:upBar>
    <cs:lnRef idx="1">
      <cs:styleClr val="0"/>
    </cs:lnRef>
    <cs:fillRef idx="1">
      <a:schemeClr val="lt1"/>
    </cs:fillRef>
    <cs:effectRef idx="0"/>
    <cs:fontRef idx="minor">
      <a:schemeClr val="dk1"/>
    </cs:fontRef>
    <cs:spPr bwMode="auto">
      <a:ln>
        <a:round/>
      </a:ln>
    </cs:spPr>
  </cs:upBar>
  <cs:valueAxis>
    <cs:lnRef idx="1">
      <a:schemeClr val="dk1">
        <a:tint val="75000"/>
      </a:schemeClr>
    </cs:lnRef>
    <cs:fillRef idx="0"/>
    <cs:effectRef idx="0"/>
    <cs:fontRef idx="minor">
      <a:schemeClr val="dk1"/>
    </cs:fontRef>
    <cs:spPr bwMode="auto">
      <a:ln>
        <a:round/>
      </a:ln>
    </cs:spPr>
    <cs:defRPr sz="1000"/>
  </cs:valueAxis>
  <cs:wall>
    <cs:lnRef idx="0"/>
    <cs:fillRef idx="1">
      <cs:styleClr val="0"/>
    </cs:fillRef>
    <cs:effectRef idx="0"/>
    <cs:fontRef idx="minor">
      <a:schemeClr val="dk1"/>
    </cs:fontRef>
  </cs:wall>
  <cs:dataPointMarkerLayout/>
</cs:chartStyle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5415BB7-AFE5-477E-B336-A834D9B5339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BB1353A-2352-4F98-AEFF-05557DF733A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5415BB7-AFE5-477E-B336-A834D9B5339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BB1353A-2352-4F98-AEFF-05557DF733A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5415BB7-AFE5-477E-B336-A834D9B5339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BB1353A-2352-4F98-AEFF-05557DF733A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5415BB7-AFE5-477E-B336-A834D9B5339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BB1353A-2352-4F98-AEFF-05557DF733A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5415BB7-AFE5-477E-B336-A834D9B5339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BB1353A-2352-4F98-AEFF-05557DF733A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5415BB7-AFE5-477E-B336-A834D9B53399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BB1353A-2352-4F98-AEFF-05557DF733A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5415BB7-AFE5-477E-B336-A834D9B53399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BB1353A-2352-4F98-AEFF-05557DF733A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5415BB7-AFE5-477E-B336-A834D9B53399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BB1353A-2352-4F98-AEFF-05557DF733A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5415BB7-AFE5-477E-B336-A834D9B53399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BB1353A-2352-4F98-AEFF-05557DF733A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5415BB7-AFE5-477E-B336-A834D9B53399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BB1353A-2352-4F98-AEFF-05557DF733A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5415BB7-AFE5-477E-B336-A834D9B53399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BB1353A-2352-4F98-AEFF-05557DF733AC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5415BB7-AFE5-477E-B336-A834D9B53399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B1353A-2352-4F98-AEFF-05557DF733AC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1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5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6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7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7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1.jpg"/><Relationship Id="rId4" Type="http://schemas.openxmlformats.org/officeDocument/2006/relationships/image" Target="../media/image52.png"/><Relationship Id="rId5" Type="http://schemas.openxmlformats.org/officeDocument/2006/relationships/image" Target="../media/image53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2.png"/><Relationship Id="rId4" Type="http://schemas.openxmlformats.org/officeDocument/2006/relationships/image" Target="../media/image58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2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2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2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Relationship Id="rId3" Type="http://schemas.openxmlformats.org/officeDocument/2006/relationships/image" Target="../media/image67.jpg"/><Relationship Id="rId4" Type="http://schemas.openxmlformats.org/officeDocument/2006/relationships/image" Target="../media/image2.pn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Relationship Id="rId3" Type="http://schemas.openxmlformats.org/officeDocument/2006/relationships/image" Target="../media/image69.jpg"/><Relationship Id="rId4" Type="http://schemas.openxmlformats.org/officeDocument/2006/relationships/image" Target="../media/image2.pn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71.jpg"/><Relationship Id="rId4" Type="http://schemas.openxmlformats.org/officeDocument/2006/relationships/image" Target="../media/image2.png"/><Relationship Id="rId5" Type="http://schemas.openxmlformats.org/officeDocument/2006/relationships/image" Target="../media/image72.png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8.png"/><Relationship Id="rId6" Type="http://schemas.openxmlformats.org/officeDocument/2006/relationships/image" Target="../media/image73.png"/></Relationships>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 /><Relationship Id="rId3" Type="http://schemas.openxmlformats.org/officeDocument/2006/relationships/image" Target="../media/image2.png"/></Relationships>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2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/Relationships>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2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/Relationships>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0.jpg"/><Relationship Id="rId4" Type="http://schemas.openxmlformats.org/officeDocument/2006/relationships/image" Target="../media/image81.jpg"/><Relationship Id="rId5" Type="http://schemas.openxmlformats.org/officeDocument/2006/relationships/image" Target="../media/image82.jpg"/></Relationships>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2.png"/></Relationships>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2.png"/><Relationship Id="rId5" Type="http://schemas.openxmlformats.org/officeDocument/2006/relationships/image" Target="../media/image86.png"/><Relationship Id="rId6" Type="http://schemas.openxmlformats.org/officeDocument/2006/relationships/image" Target="../media/image76.png"/><Relationship Id="rId7" Type="http://schemas.openxmlformats.org/officeDocument/2006/relationships/image" Target="../media/image87.png"/></Relationships>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88.png"/></Relationships>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88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2.png"/></Relationships>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2.png"/></Relationships>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2.png"/></Relationships>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73.png"/><Relationship Id="rId5" Type="http://schemas.openxmlformats.org/officeDocument/2006/relationships/image" Target="../media/image94.png"/><Relationship Id="rId6" Type="http://schemas.openxmlformats.org/officeDocument/2006/relationships/image" Target="../media/image79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9" Type="http://schemas.openxmlformats.org/officeDocument/2006/relationships/image" Target="../media/image2.png"/></Relationships>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97.jpg"/><Relationship Id="rId4" Type="http://schemas.openxmlformats.org/officeDocument/2006/relationships/image" Target="../media/image98.jpg"/></Relationships>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jpg"/><Relationship Id="rId6" Type="http://schemas.openxmlformats.org/officeDocument/2006/relationships/image" Target="../media/image103.jpg"/><Relationship Id="rId7" Type="http://schemas.openxmlformats.org/officeDocument/2006/relationships/image" Target="../media/image2.png"/></Relationships>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2.png"/></Relationships>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2.png"/><Relationship Id="rId4" Type="http://schemas.openxmlformats.org/officeDocument/2006/relationships/image" Target="../media/image105.png"/></Relationships>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Relationship Id="rId3" Type="http://schemas.openxmlformats.org/officeDocument/2006/relationships/image" Target="../media/image106.png"/></Relationships>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6.png"/></Relationships>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2.png"/><Relationship Id="rId7" Type="http://schemas.openxmlformats.org/officeDocument/2006/relationships/image" Target="../media/image79.png"/></Relationships>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png"/><Relationship Id="rId8" Type="http://schemas.openxmlformats.org/officeDocument/2006/relationships/image" Target="../media/image23.jpg"/><Relationship Id="rId9" Type="http://schemas.openxmlformats.org/officeDocument/2006/relationships/image" Target="../media/image24.jpg"/><Relationship Id="rId10" Type="http://schemas.openxmlformats.org/officeDocument/2006/relationships/image" Target="../media/image25.jpg"/><Relationship Id="rId11" Type="http://schemas.openxmlformats.org/officeDocument/2006/relationships/image" Target="../media/image26.jpg"/></Relationships>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g"/><Relationship Id="rId3" Type="http://schemas.openxmlformats.org/officeDocument/2006/relationships/image" Target="../media/image2.png"/></Relationships>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g"/><Relationship Id="rId3" Type="http://schemas.openxmlformats.org/officeDocument/2006/relationships/image" Target="../media/image2.png"/></Relationships>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2.png"/></Relationships>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7.png"/></Relationships>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/Relationships>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2.png"/></Relationships>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2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/Relationships>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2.png"/></Relationships>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7.png"/><Relationship Id="rId4" Type="http://schemas.openxmlformats.org/officeDocument/2006/relationships/image" Target="../media/image119.png"/><Relationship Id="rId5" Type="http://schemas.openxmlformats.org/officeDocument/2006/relationships/image" Target="../media/image2.png"/></Relationships>
</file>

<file path=ppt/slides/_rels/slide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2.png"/></Relationships>
</file>

<file path=ppt/slides/_rels/slide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2.png"/></Relationships>
</file>

<file path=ppt/slides/_rels/slide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8.png"/></Relationships>
</file>

<file path=ppt/slides/_rels/slide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Relationship Id="rId3" Type="http://schemas.microsoft.com/office/2007/relationships/media" Target="../media/media1.mp4"/><Relationship Id="rId4" Type="http://schemas.openxmlformats.org/officeDocument/2006/relationships/video" Target="../media/media1.mp4" /></Relationships>
</file>

<file path=ppt/slides/_rels/slide9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9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g"/><Relationship Id="rId3" Type="http://schemas.openxmlformats.org/officeDocument/2006/relationships/image" Target="../media/image126.jpg"/></Relationships>
</file>

<file path=ppt/slides/_rels/slide9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l="6746" t="1" r="631" b="26340"/>
          <a:stretch/>
        </p:blipFill>
        <p:spPr bwMode="auto">
          <a:xfrm>
            <a:off x="-1" y="-10511"/>
            <a:ext cx="12192001" cy="685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3448"/>
            <a:ext cx="12192000" cy="158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0" y="2285662"/>
            <a:ext cx="120648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55210F"/>
                </a:solidFill>
              </a:rPr>
              <a:t>Взаимоотношения и договорные отношения внутри кооператива.</a:t>
            </a:r>
            <a:endParaRPr/>
          </a:p>
          <a:p>
            <a:pPr algn="ctr">
              <a:defRPr/>
            </a:pPr>
            <a:r>
              <a:rPr lang="ru-RU" sz="3200" b="1">
                <a:solidFill>
                  <a:srgbClr val="55210F"/>
                </a:solidFill>
              </a:rPr>
              <a:t>Механизмы повышения хозяйственной активности членов кооператива</a:t>
            </a:r>
            <a:endParaRPr/>
          </a:p>
        </p:txBody>
      </p:sp>
      <p:grpSp>
        <p:nvGrpSpPr>
          <p:cNvPr id="13" name="Группа 12"/>
          <p:cNvGrpSpPr/>
          <p:nvPr/>
        </p:nvGrpSpPr>
        <p:grpSpPr bwMode="auto">
          <a:xfrm>
            <a:off x="-13433" y="116544"/>
            <a:ext cx="12192001" cy="1605065"/>
            <a:chOff x="-13433" y="116544"/>
            <a:chExt cx="12192001" cy="1605065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-13433" y="116544"/>
              <a:ext cx="12192001" cy="16050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0F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0155601" y="460157"/>
              <a:ext cx="1909286" cy="1131253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текст&#10;&#10;Автоматически созданное описание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3739447" y="286997"/>
              <a:ext cx="2428185" cy="1188496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текст&#10;&#10;Автоматически созданное описание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6650394" y="510236"/>
              <a:ext cx="3022444" cy="1031094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312426" y="460157"/>
              <a:ext cx="702325" cy="92035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1081756" y="540415"/>
              <a:ext cx="23419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ru-RU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Министерство сельского хозяйства Пензенской области</a:t>
              </a:r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539009" y="3929760"/>
            <a:ext cx="2986867" cy="2258389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 bwMode="auto">
          <a:xfrm>
            <a:off x="5556041" y="5058954"/>
            <a:ext cx="1079918" cy="917565"/>
            <a:chOff x="5301631" y="4984555"/>
            <a:chExt cx="1507274" cy="1280673"/>
          </a:xfrm>
        </p:grpSpPr>
        <p:sp>
          <p:nvSpPr>
            <p:cNvPr id="16" name="Овал 15"/>
            <p:cNvSpPr/>
            <p:nvPr/>
          </p:nvSpPr>
          <p:spPr bwMode="auto">
            <a:xfrm>
              <a:off x="5301631" y="5024531"/>
              <a:ext cx="1507274" cy="10556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5" name="Рисунок 14" descr="Рукопожатие со сплошной заливкой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5396182" y="4984555"/>
              <a:ext cx="1280673" cy="128067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 bwMode="auto">
          <a:xfrm>
            <a:off x="223520" y="277707"/>
            <a:ext cx="428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ED5136"/>
                </a:solidFill>
              </a:rPr>
              <a:t>ФАКТОРЫ ВОЗДЕЙСТВИЯ</a:t>
            </a:r>
            <a:endParaRPr/>
          </a:p>
        </p:txBody>
      </p:sp>
      <p:grpSp>
        <p:nvGrpSpPr>
          <p:cNvPr id="2" name="Группа 1"/>
          <p:cNvGrpSpPr/>
          <p:nvPr/>
        </p:nvGrpSpPr>
        <p:grpSpPr bwMode="auto">
          <a:xfrm>
            <a:off x="3303051" y="737678"/>
            <a:ext cx="5876036" cy="5576354"/>
            <a:chOff x="3303051" y="737678"/>
            <a:chExt cx="5876036" cy="5576354"/>
          </a:xfrm>
        </p:grpSpPr>
        <p:pic>
          <p:nvPicPr>
            <p:cNvPr id="17" name="Рисунок 16" descr="Изображение выглядит как диаграмма&#10;&#10;Автоматически созданное описание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3303051" y="737678"/>
              <a:ext cx="5876036" cy="5576354"/>
            </a:xfrm>
            <a:prstGeom prst="rect">
              <a:avLst/>
            </a:prstGeom>
          </p:spPr>
        </p:pic>
        <p:sp>
          <p:nvSpPr>
            <p:cNvPr id="19" name="Овал 18"/>
            <p:cNvSpPr/>
            <p:nvPr/>
          </p:nvSpPr>
          <p:spPr bwMode="auto">
            <a:xfrm>
              <a:off x="5749160" y="2924386"/>
              <a:ext cx="1028612" cy="1009227"/>
            </a:xfrm>
            <a:prstGeom prst="ellipse">
              <a:avLst/>
            </a:prstGeom>
            <a:solidFill>
              <a:srgbClr val="ED5136"/>
            </a:solidFill>
            <a:ln>
              <a:solidFill>
                <a:srgbClr val="ED513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200"/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5521317" y="3273417"/>
              <a:ext cx="15036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1400" b="1">
                  <a:solidFill>
                    <a:schemeClr val="bg1"/>
                  </a:solidFill>
                </a:rPr>
                <a:t>ХОЗЯЙСТВО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" y="640170"/>
            <a:ext cx="12191998" cy="83185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4400" b="1">
                <a:solidFill>
                  <a:srgbClr val="ED5136"/>
                </a:solidFill>
              </a:rPr>
              <a:t>ВНУТРИХОЗЯЙСТВЕННЫЕ БИЗНЕС-ПРОЦЕССЫ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670917" y="4648170"/>
            <a:ext cx="108501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>
                <a:solidFill>
                  <a:srgbClr val="55210F"/>
                </a:solidFill>
              </a:rPr>
              <a:t>Бизнес-процесс — совокупность взаимосвязанных мероприятий или работ, направленных на получение конечного результата</a:t>
            </a:r>
            <a:endParaRPr lang="ru-RU" sz="3200" b="1" i="1">
              <a:solidFill>
                <a:srgbClr val="55210F"/>
              </a:solidFill>
            </a:endParaRPr>
          </a:p>
        </p:txBody>
      </p:sp>
      <p:sp>
        <p:nvSpPr>
          <p:cNvPr id="8" name="Стрелка: шеврон 7"/>
          <p:cNvSpPr/>
          <p:nvPr/>
        </p:nvSpPr>
        <p:spPr bwMode="auto">
          <a:xfrm>
            <a:off x="2063415" y="2927952"/>
            <a:ext cx="2600325" cy="700088"/>
          </a:xfrm>
          <a:prstGeom prst="chevron">
            <a:avLst>
              <a:gd name="adj" fmla="val 50000"/>
            </a:avLst>
          </a:prstGeom>
          <a:solidFill>
            <a:srgbClr val="C69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ОБЕСПЕЧЕНИЕ</a:t>
            </a:r>
            <a:endParaRPr/>
          </a:p>
        </p:txBody>
      </p:sp>
      <p:sp>
        <p:nvSpPr>
          <p:cNvPr id="9" name="Стрелка: шеврон 8"/>
          <p:cNvSpPr/>
          <p:nvPr/>
        </p:nvSpPr>
        <p:spPr bwMode="auto">
          <a:xfrm>
            <a:off x="4759653" y="2927952"/>
            <a:ext cx="2696238" cy="700088"/>
          </a:xfrm>
          <a:prstGeom prst="chevron">
            <a:avLst>
              <a:gd name="adj" fmla="val 50000"/>
            </a:avLst>
          </a:prstGeom>
          <a:solidFill>
            <a:srgbClr val="ED5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ПРОИЗВОДСТВО</a:t>
            </a:r>
            <a:endParaRPr/>
          </a:p>
        </p:txBody>
      </p:sp>
      <p:sp>
        <p:nvSpPr>
          <p:cNvPr id="10" name="Стрелка: шеврон 9"/>
          <p:cNvSpPr/>
          <p:nvPr/>
        </p:nvSpPr>
        <p:spPr bwMode="auto">
          <a:xfrm>
            <a:off x="7455891" y="2927952"/>
            <a:ext cx="2600325" cy="700088"/>
          </a:xfrm>
          <a:prstGeom prst="chevron">
            <a:avLst>
              <a:gd name="adj" fmla="val 50000"/>
            </a:avLst>
          </a:prstGeom>
          <a:solidFill>
            <a:srgbClr val="31B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</a:rPr>
              <a:t>СБЫТ</a:t>
            </a:r>
            <a:endParaRPr/>
          </a:p>
        </p:txBody>
      </p:sp>
      <p:pic>
        <p:nvPicPr>
          <p:cNvPr id="14" name="Рисунок 13" descr="Рубль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168526" y="2657990"/>
            <a:ext cx="1109663" cy="11096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99" flipH="1">
            <a:off x="8686398" y="3351816"/>
            <a:ext cx="6858004" cy="154369"/>
          </a:xfrm>
          <a:prstGeom prst="rect">
            <a:avLst/>
          </a:prstGeom>
        </p:spPr>
      </p:pic>
      <p:pic>
        <p:nvPicPr>
          <p:cNvPr id="6" name="Рисунок 5" descr="Мужской профиль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23589" y="2786916"/>
            <a:ext cx="959599" cy="959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 flipH="1" flipV="1">
            <a:off x="-3352403" y="3349208"/>
            <a:ext cx="6858009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32201" y="640170"/>
            <a:ext cx="11382703" cy="1613932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3600" b="1">
                <a:solidFill>
                  <a:srgbClr val="ED5136"/>
                </a:solidFill>
              </a:rPr>
              <a:t>НЕОТЛАЖЕННОСТЬ </a:t>
            </a:r>
            <a:endParaRPr/>
          </a:p>
          <a:p>
            <a:pPr marL="0" indent="0" algn="ctr">
              <a:buNone/>
              <a:defRPr/>
            </a:pPr>
            <a:r>
              <a:rPr lang="ru-RU" sz="3600" b="1" u="sng">
                <a:solidFill>
                  <a:srgbClr val="ED5136"/>
                </a:solidFill>
              </a:rPr>
              <a:t>ВНУТРИХОЗЯЙСТВЕННЫХ</a:t>
            </a:r>
            <a:r>
              <a:rPr lang="ru-RU" sz="3600" b="1">
                <a:solidFill>
                  <a:srgbClr val="ED5136"/>
                </a:solidFill>
              </a:rPr>
              <a:t> БИЗНЕС-ПРОЦЕССОВ</a:t>
            </a:r>
            <a:endParaRPr/>
          </a:p>
        </p:txBody>
      </p:sp>
      <p:sp>
        <p:nvSpPr>
          <p:cNvPr id="8" name="Стрелка: шеврон 7"/>
          <p:cNvSpPr/>
          <p:nvPr/>
        </p:nvSpPr>
        <p:spPr bwMode="auto">
          <a:xfrm rot="20859057">
            <a:off x="2435555" y="3916781"/>
            <a:ext cx="2600325" cy="700088"/>
          </a:xfrm>
          <a:prstGeom prst="chevron">
            <a:avLst>
              <a:gd name="adj" fmla="val 50000"/>
            </a:avLst>
          </a:prstGeom>
          <a:solidFill>
            <a:srgbClr val="C69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ОБЕСПЕЧЕНИЕ</a:t>
            </a:r>
            <a:endParaRPr/>
          </a:p>
        </p:txBody>
      </p:sp>
      <p:sp>
        <p:nvSpPr>
          <p:cNvPr id="9" name="Стрелка: шеврон 8"/>
          <p:cNvSpPr/>
          <p:nvPr/>
        </p:nvSpPr>
        <p:spPr bwMode="auto">
          <a:xfrm>
            <a:off x="5123888" y="4345643"/>
            <a:ext cx="2689887" cy="700088"/>
          </a:xfrm>
          <a:prstGeom prst="chevron">
            <a:avLst>
              <a:gd name="adj" fmla="val 50000"/>
            </a:avLst>
          </a:prstGeom>
          <a:solidFill>
            <a:srgbClr val="ED5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ПРОИЗВОДСТВО</a:t>
            </a:r>
            <a:endParaRPr/>
          </a:p>
        </p:txBody>
      </p:sp>
      <p:sp>
        <p:nvSpPr>
          <p:cNvPr id="10" name="Стрелка: шеврон 9"/>
          <p:cNvSpPr/>
          <p:nvPr/>
        </p:nvSpPr>
        <p:spPr bwMode="auto">
          <a:xfrm rot="856016">
            <a:off x="7822917" y="3844152"/>
            <a:ext cx="2600325" cy="700088"/>
          </a:xfrm>
          <a:prstGeom prst="chevron">
            <a:avLst>
              <a:gd name="adj" fmla="val 50000"/>
            </a:avLst>
          </a:prstGeom>
          <a:solidFill>
            <a:srgbClr val="31B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</a:rPr>
              <a:t>СБЫТ</a:t>
            </a:r>
            <a:endParaRPr/>
          </a:p>
        </p:txBody>
      </p:sp>
      <p:pic>
        <p:nvPicPr>
          <p:cNvPr id="14" name="Рисунок 13" descr="Рубль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540667" y="3646819"/>
            <a:ext cx="1109663" cy="11096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99" flipH="1">
            <a:off x="8686398" y="3351816"/>
            <a:ext cx="6858004" cy="154369"/>
          </a:xfrm>
          <a:prstGeom prst="rect">
            <a:avLst/>
          </a:prstGeom>
        </p:spPr>
      </p:pic>
      <p:pic>
        <p:nvPicPr>
          <p:cNvPr id="6" name="Рисунок 5" descr="Мужской профиль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71973" y="3927233"/>
            <a:ext cx="959599" cy="9595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 flipH="1" flipV="1">
            <a:off x="-3352403" y="3349208"/>
            <a:ext cx="6858009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222107" y="57333"/>
            <a:ext cx="11969893" cy="65958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u="sng">
                <a:solidFill>
                  <a:srgbClr val="EC5136"/>
                </a:solidFill>
                <a:latin typeface="Calibri"/>
              </a:rPr>
              <a:t>ВЫТЕКАЮЩИЕ ПОСЛЕДСТВИЯ:</a:t>
            </a:r>
            <a:endParaRPr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710395" y="5679219"/>
            <a:ext cx="8274871" cy="59382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3200" b="1">
                <a:solidFill>
                  <a:srgbClr val="55210F"/>
                </a:solidFill>
                <a:ea typeface="Calibri"/>
                <a:cs typeface="Times New Roman"/>
              </a:rPr>
              <a:t>Высокая себестоимость</a:t>
            </a:r>
            <a:endParaRPr/>
          </a:p>
        </p:txBody>
      </p:sp>
      <p:sp>
        <p:nvSpPr>
          <p:cNvPr id="6" name="Подзаголовок 2"/>
          <p:cNvSpPr txBox="1"/>
          <p:nvPr/>
        </p:nvSpPr>
        <p:spPr bwMode="auto">
          <a:xfrm>
            <a:off x="1748431" y="2147148"/>
            <a:ext cx="8806926" cy="555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3200" b="1">
                <a:solidFill>
                  <a:srgbClr val="55210F"/>
                </a:solidFill>
                <a:ea typeface="Calibri"/>
                <a:cs typeface="Times New Roman"/>
              </a:rPr>
              <a:t>Низкая эффективность отдельных процессов</a:t>
            </a:r>
            <a:endParaRPr/>
          </a:p>
        </p:txBody>
      </p:sp>
      <p:sp>
        <p:nvSpPr>
          <p:cNvPr id="7" name="Подзаголовок 2"/>
          <p:cNvSpPr txBox="1"/>
          <p:nvPr/>
        </p:nvSpPr>
        <p:spPr bwMode="auto">
          <a:xfrm>
            <a:off x="1795757" y="1091891"/>
            <a:ext cx="6030435" cy="659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3200" b="1">
                <a:solidFill>
                  <a:srgbClr val="55210F"/>
                </a:solidFill>
                <a:ea typeface="Calibri"/>
                <a:cs typeface="Times New Roman"/>
              </a:rPr>
              <a:t>Нестабильность процессов</a:t>
            </a:r>
            <a:endParaRPr/>
          </a:p>
        </p:txBody>
      </p:sp>
      <p:sp>
        <p:nvSpPr>
          <p:cNvPr id="8" name="Подзаголовок 2"/>
          <p:cNvSpPr txBox="1"/>
          <p:nvPr/>
        </p:nvSpPr>
        <p:spPr bwMode="auto">
          <a:xfrm>
            <a:off x="1748431" y="3328018"/>
            <a:ext cx="6077761" cy="659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3200" b="1">
                <a:solidFill>
                  <a:srgbClr val="55210F"/>
                </a:solidFill>
                <a:ea typeface="Calibri"/>
                <a:cs typeface="Times New Roman"/>
              </a:rPr>
              <a:t>Повышенные риски и издержки</a:t>
            </a:r>
            <a:endParaRPr/>
          </a:p>
        </p:txBody>
      </p:sp>
      <p:sp>
        <p:nvSpPr>
          <p:cNvPr id="22" name="Подзаголовок 2"/>
          <p:cNvSpPr txBox="1"/>
          <p:nvPr/>
        </p:nvSpPr>
        <p:spPr bwMode="auto">
          <a:xfrm>
            <a:off x="1710395" y="4510597"/>
            <a:ext cx="7497632" cy="593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3200" b="1">
                <a:solidFill>
                  <a:srgbClr val="55210F"/>
                </a:solidFill>
                <a:ea typeface="Calibri"/>
                <a:cs typeface="Times New Roman"/>
              </a:rPr>
              <a:t>Отсутствие фондов развития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5" name="Рисунок 4" descr="Сигнал будильника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22107" y="877854"/>
            <a:ext cx="914400" cy="914400"/>
          </a:xfrm>
          <a:prstGeom prst="rect">
            <a:avLst/>
          </a:prstGeom>
        </p:spPr>
      </p:pic>
      <p:pic>
        <p:nvPicPr>
          <p:cNvPr id="11" name="Рисунок 10" descr="Диаграмма с тенденцией спада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2107" y="1985486"/>
            <a:ext cx="914400" cy="914400"/>
          </a:xfrm>
          <a:prstGeom prst="rect">
            <a:avLst/>
          </a:prstGeom>
        </p:spPr>
      </p:pic>
      <p:pic>
        <p:nvPicPr>
          <p:cNvPr id="16" name="Рисунок 15" descr="Пляжный зонт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22107" y="3170200"/>
            <a:ext cx="914400" cy="914400"/>
          </a:xfrm>
          <a:prstGeom prst="rect">
            <a:avLst/>
          </a:prstGeom>
        </p:spPr>
      </p:pic>
      <p:pic>
        <p:nvPicPr>
          <p:cNvPr id="18" name="Рисунок 17" descr="Круги Харви 15% со сплошной заливкой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22107" y="4325916"/>
            <a:ext cx="914400" cy="914400"/>
          </a:xfrm>
          <a:prstGeom prst="rect">
            <a:avLst/>
          </a:prstGeom>
        </p:spPr>
      </p:pic>
      <p:pic>
        <p:nvPicPr>
          <p:cNvPr id="20" name="Рисунок 19" descr="Рубль со сплошной заливкой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29307" y="5478559"/>
            <a:ext cx="914400" cy="914400"/>
          </a:xfrm>
          <a:prstGeom prst="rect">
            <a:avLst/>
          </a:prstGeom>
        </p:spPr>
      </p:pic>
      <p:pic>
        <p:nvPicPr>
          <p:cNvPr id="24" name="Рисунок 23" descr="Стрелка вверх со сплошной заливкой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5680" y="5478559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убль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066275" y="3919921"/>
            <a:ext cx="1171262" cy="11712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sp>
        <p:nvSpPr>
          <p:cNvPr id="19" name="Стрелка: шеврон 18"/>
          <p:cNvSpPr/>
          <p:nvPr/>
        </p:nvSpPr>
        <p:spPr bwMode="auto">
          <a:xfrm>
            <a:off x="1136359" y="4205490"/>
            <a:ext cx="2692393" cy="513253"/>
          </a:xfrm>
          <a:prstGeom prst="chevron">
            <a:avLst>
              <a:gd name="adj" fmla="val 50000"/>
            </a:avLst>
          </a:prstGeom>
          <a:solidFill>
            <a:srgbClr val="C69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</a:rPr>
              <a:t>ОБЕСПЕЧЕНИЕ</a:t>
            </a:r>
            <a:endParaRPr/>
          </a:p>
        </p:txBody>
      </p:sp>
      <p:sp>
        <p:nvSpPr>
          <p:cNvPr id="20" name="Стрелка: шеврон 19"/>
          <p:cNvSpPr/>
          <p:nvPr/>
        </p:nvSpPr>
        <p:spPr bwMode="auto">
          <a:xfrm>
            <a:off x="3797396" y="4232209"/>
            <a:ext cx="2535855" cy="513253"/>
          </a:xfrm>
          <a:prstGeom prst="chevron">
            <a:avLst>
              <a:gd name="adj" fmla="val 50000"/>
            </a:avLst>
          </a:prstGeom>
          <a:solidFill>
            <a:srgbClr val="ED5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ПРОИЗВОДСТВО</a:t>
            </a:r>
            <a:endParaRPr/>
          </a:p>
        </p:txBody>
      </p:sp>
      <p:sp>
        <p:nvSpPr>
          <p:cNvPr id="21" name="Стрелка: шеврон 20"/>
          <p:cNvSpPr/>
          <p:nvPr/>
        </p:nvSpPr>
        <p:spPr bwMode="auto">
          <a:xfrm>
            <a:off x="8454086" y="4232209"/>
            <a:ext cx="2742549" cy="513253"/>
          </a:xfrm>
          <a:prstGeom prst="chevron">
            <a:avLst>
              <a:gd name="adj" fmla="val 50000"/>
            </a:avLst>
          </a:prstGeom>
          <a:solidFill>
            <a:srgbClr val="31B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>
                <a:solidFill>
                  <a:schemeClr val="bg1"/>
                </a:solidFill>
              </a:rPr>
              <a:t>СБЫТ</a:t>
            </a:r>
            <a:endParaRPr/>
          </a:p>
        </p:txBody>
      </p:sp>
      <p:pic>
        <p:nvPicPr>
          <p:cNvPr id="22" name="Рисунок 21" descr="Мужской профиль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5112" y="2785055"/>
            <a:ext cx="959599" cy="959599"/>
          </a:xfrm>
          <a:prstGeom prst="rect">
            <a:avLst/>
          </a:prstGeom>
        </p:spPr>
      </p:pic>
      <p:pic>
        <p:nvPicPr>
          <p:cNvPr id="12" name="Рисунок 11" descr="Пользователь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7711" y="4737499"/>
            <a:ext cx="914400" cy="914400"/>
          </a:xfrm>
          <a:prstGeom prst="rect">
            <a:avLst/>
          </a:prstGeom>
        </p:spPr>
      </p:pic>
      <p:pic>
        <p:nvPicPr>
          <p:cNvPr id="15" name="Рисунок 14" descr="Женский профиль со сплошной заливкой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7711" y="3802233"/>
            <a:ext cx="914400" cy="914400"/>
          </a:xfrm>
          <a:prstGeom prst="rect">
            <a:avLst/>
          </a:prstGeom>
        </p:spPr>
      </p:pic>
      <p:sp>
        <p:nvSpPr>
          <p:cNvPr id="3" name="Стрелка: шеврон 2"/>
          <p:cNvSpPr/>
          <p:nvPr/>
        </p:nvSpPr>
        <p:spPr bwMode="auto">
          <a:xfrm>
            <a:off x="6254274" y="4232210"/>
            <a:ext cx="2330047" cy="513253"/>
          </a:xfrm>
          <a:prstGeom prst="chevron">
            <a:avLst>
              <a:gd name="adj" fmla="val 50000"/>
            </a:avLst>
          </a:prstGeom>
          <a:solidFill>
            <a:srgbClr val="552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ПЕРЕРАБОТКА</a:t>
            </a:r>
            <a:endParaRPr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4128198" y="2015633"/>
            <a:ext cx="1752599" cy="1524000"/>
            <a:chOff x="4876800" y="474590"/>
            <a:chExt cx="1752599" cy="1524000"/>
          </a:xfrm>
        </p:grpSpPr>
        <p:grpSp>
          <p:nvGrpSpPr>
            <p:cNvPr id="7" name="Рисунок 16" descr="Шестеренки со сплошной заливкой"/>
            <p:cNvGrpSpPr/>
            <p:nvPr/>
          </p:nvGrpSpPr>
          <p:grpSpPr bwMode="auto">
            <a:xfrm>
              <a:off x="5222874" y="609525"/>
              <a:ext cx="1035049" cy="1252537"/>
              <a:chOff x="5222874" y="609525"/>
              <a:chExt cx="1035049" cy="1252537"/>
            </a:xfrm>
            <a:solidFill>
              <a:srgbClr val="3EAA3B"/>
            </a:solidFill>
          </p:grpSpPr>
          <p:sp>
            <p:nvSpPr>
              <p:cNvPr id="11" name="Полилиния: фигура 10"/>
              <p:cNvSpPr/>
              <p:nvPr/>
            </p:nvSpPr>
            <p:spPr bwMode="auto">
              <a:xfrm>
                <a:off x="5581649" y="609525"/>
                <a:ext cx="676274" cy="674687"/>
              </a:xfrm>
              <a:custGeom>
                <a:avLst/>
                <a:gdLst>
                  <a:gd name="connsiteX0" fmla="*/ 338138 w 676274"/>
                  <a:gd name="connsiteY0" fmla="*/ 457200 h 674687"/>
                  <a:gd name="connsiteX1" fmla="*/ 219075 w 676274"/>
                  <a:gd name="connsiteY1" fmla="*/ 338138 h 674687"/>
                  <a:gd name="connsiteX2" fmla="*/ 338138 w 676274"/>
                  <a:gd name="connsiteY2" fmla="*/ 219075 h 674687"/>
                  <a:gd name="connsiteX3" fmla="*/ 457200 w 676274"/>
                  <a:gd name="connsiteY3" fmla="*/ 338138 h 674687"/>
                  <a:gd name="connsiteX4" fmla="*/ 338138 w 676274"/>
                  <a:gd name="connsiteY4" fmla="*/ 457200 h 674687"/>
                  <a:gd name="connsiteX5" fmla="*/ 606425 w 676274"/>
                  <a:gd name="connsiteY5" fmla="*/ 263525 h 674687"/>
                  <a:gd name="connsiteX6" fmla="*/ 581025 w 676274"/>
                  <a:gd name="connsiteY6" fmla="*/ 201613 h 674687"/>
                  <a:gd name="connsiteX7" fmla="*/ 606425 w 676274"/>
                  <a:gd name="connsiteY7" fmla="*/ 127000 h 674687"/>
                  <a:gd name="connsiteX8" fmla="*/ 549275 w 676274"/>
                  <a:gd name="connsiteY8" fmla="*/ 69850 h 674687"/>
                  <a:gd name="connsiteX9" fmla="*/ 474663 w 676274"/>
                  <a:gd name="connsiteY9" fmla="*/ 95250 h 674687"/>
                  <a:gd name="connsiteX10" fmla="*/ 412750 w 676274"/>
                  <a:gd name="connsiteY10" fmla="*/ 69850 h 674687"/>
                  <a:gd name="connsiteX11" fmla="*/ 377825 w 676274"/>
                  <a:gd name="connsiteY11" fmla="*/ 0 h 674687"/>
                  <a:gd name="connsiteX12" fmla="*/ 298450 w 676274"/>
                  <a:gd name="connsiteY12" fmla="*/ 0 h 674687"/>
                  <a:gd name="connsiteX13" fmla="*/ 263525 w 676274"/>
                  <a:gd name="connsiteY13" fmla="*/ 69850 h 674687"/>
                  <a:gd name="connsiteX14" fmla="*/ 201613 w 676274"/>
                  <a:gd name="connsiteY14" fmla="*/ 95250 h 674687"/>
                  <a:gd name="connsiteX15" fmla="*/ 127000 w 676274"/>
                  <a:gd name="connsiteY15" fmla="*/ 69850 h 674687"/>
                  <a:gd name="connsiteX16" fmla="*/ 69850 w 676274"/>
                  <a:gd name="connsiteY16" fmla="*/ 127000 h 674687"/>
                  <a:gd name="connsiteX17" fmla="*/ 95250 w 676274"/>
                  <a:gd name="connsiteY17" fmla="*/ 201613 h 674687"/>
                  <a:gd name="connsiteX18" fmla="*/ 69850 w 676274"/>
                  <a:gd name="connsiteY18" fmla="*/ 263525 h 674687"/>
                  <a:gd name="connsiteX19" fmla="*/ 0 w 676274"/>
                  <a:gd name="connsiteY19" fmla="*/ 298450 h 674687"/>
                  <a:gd name="connsiteX20" fmla="*/ 0 w 676274"/>
                  <a:gd name="connsiteY20" fmla="*/ 377825 h 674687"/>
                  <a:gd name="connsiteX21" fmla="*/ 69850 w 676274"/>
                  <a:gd name="connsiteY21" fmla="*/ 412750 h 674687"/>
                  <a:gd name="connsiteX22" fmla="*/ 95250 w 676274"/>
                  <a:gd name="connsiteY22" fmla="*/ 474663 h 674687"/>
                  <a:gd name="connsiteX23" fmla="*/ 69850 w 676274"/>
                  <a:gd name="connsiteY23" fmla="*/ 549275 h 674687"/>
                  <a:gd name="connsiteX24" fmla="*/ 125413 w 676274"/>
                  <a:gd name="connsiteY24" fmla="*/ 604838 h 674687"/>
                  <a:gd name="connsiteX25" fmla="*/ 200025 w 676274"/>
                  <a:gd name="connsiteY25" fmla="*/ 579438 h 674687"/>
                  <a:gd name="connsiteX26" fmla="*/ 261938 w 676274"/>
                  <a:gd name="connsiteY26" fmla="*/ 604838 h 674687"/>
                  <a:gd name="connsiteX27" fmla="*/ 296863 w 676274"/>
                  <a:gd name="connsiteY27" fmla="*/ 674688 h 674687"/>
                  <a:gd name="connsiteX28" fmla="*/ 376238 w 676274"/>
                  <a:gd name="connsiteY28" fmla="*/ 674688 h 674687"/>
                  <a:gd name="connsiteX29" fmla="*/ 411163 w 676274"/>
                  <a:gd name="connsiteY29" fmla="*/ 604838 h 674687"/>
                  <a:gd name="connsiteX30" fmla="*/ 473075 w 676274"/>
                  <a:gd name="connsiteY30" fmla="*/ 579438 h 674687"/>
                  <a:gd name="connsiteX31" fmla="*/ 547688 w 676274"/>
                  <a:gd name="connsiteY31" fmla="*/ 604838 h 674687"/>
                  <a:gd name="connsiteX32" fmla="*/ 604838 w 676274"/>
                  <a:gd name="connsiteY32" fmla="*/ 549275 h 674687"/>
                  <a:gd name="connsiteX33" fmla="*/ 579438 w 676274"/>
                  <a:gd name="connsiteY33" fmla="*/ 474663 h 674687"/>
                  <a:gd name="connsiteX34" fmla="*/ 606425 w 676274"/>
                  <a:gd name="connsiteY34" fmla="*/ 412750 h 674687"/>
                  <a:gd name="connsiteX35" fmla="*/ 676275 w 676274"/>
                  <a:gd name="connsiteY35" fmla="*/ 377825 h 674687"/>
                  <a:gd name="connsiteX36" fmla="*/ 676275 w 676274"/>
                  <a:gd name="connsiteY36" fmla="*/ 298450 h 674687"/>
                  <a:gd name="connsiteX37" fmla="*/ 606425 w 676274"/>
                  <a:gd name="connsiteY37" fmla="*/ 263525 h 67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76274" h="674687" fill="norm" stroke="1" extrusionOk="0">
                    <a:moveTo>
                      <a:pt x="338138" y="457200"/>
                    </a:moveTo>
                    <a:cubicBezTo>
                      <a:pt x="271462" y="457200"/>
                      <a:pt x="219075" y="403225"/>
                      <a:pt x="219075" y="338138"/>
                    </a:cubicBezTo>
                    <a:cubicBezTo>
                      <a:pt x="219075" y="273050"/>
                      <a:pt x="273050" y="219075"/>
                      <a:pt x="338138" y="219075"/>
                    </a:cubicBezTo>
                    <a:cubicBezTo>
                      <a:pt x="404813" y="219075"/>
                      <a:pt x="457200" y="273050"/>
                      <a:pt x="457200" y="338138"/>
                    </a:cubicBezTo>
                    <a:cubicBezTo>
                      <a:pt x="457200" y="403225"/>
                      <a:pt x="403225" y="457200"/>
                      <a:pt x="338138" y="457200"/>
                    </a:cubicBezTo>
                    <a:close/>
                    <a:moveTo>
                      <a:pt x="606425" y="263525"/>
                    </a:moveTo>
                    <a:cubicBezTo>
                      <a:pt x="600075" y="241300"/>
                      <a:pt x="592138" y="220663"/>
                      <a:pt x="581025" y="201613"/>
                    </a:cubicBezTo>
                    <a:lnTo>
                      <a:pt x="606425" y="127000"/>
                    </a:lnTo>
                    <a:lnTo>
                      <a:pt x="549275" y="69850"/>
                    </a:lnTo>
                    <a:lnTo>
                      <a:pt x="474663" y="95250"/>
                    </a:lnTo>
                    <a:cubicBezTo>
                      <a:pt x="455612" y="84138"/>
                      <a:pt x="434975" y="76200"/>
                      <a:pt x="412750" y="69850"/>
                    </a:cubicBezTo>
                    <a:lnTo>
                      <a:pt x="377825" y="0"/>
                    </a:lnTo>
                    <a:lnTo>
                      <a:pt x="298450" y="0"/>
                    </a:lnTo>
                    <a:lnTo>
                      <a:pt x="263525" y="69850"/>
                    </a:lnTo>
                    <a:cubicBezTo>
                      <a:pt x="241300" y="76200"/>
                      <a:pt x="220663" y="84138"/>
                      <a:pt x="201613" y="95250"/>
                    </a:cubicBezTo>
                    <a:lnTo>
                      <a:pt x="127000" y="69850"/>
                    </a:lnTo>
                    <a:lnTo>
                      <a:pt x="69850" y="127000"/>
                    </a:lnTo>
                    <a:lnTo>
                      <a:pt x="95250" y="201613"/>
                    </a:lnTo>
                    <a:cubicBezTo>
                      <a:pt x="84137" y="220663"/>
                      <a:pt x="76200" y="241300"/>
                      <a:pt x="69850" y="263525"/>
                    </a:cubicBezTo>
                    <a:lnTo>
                      <a:pt x="0" y="298450"/>
                    </a:lnTo>
                    <a:lnTo>
                      <a:pt x="0" y="377825"/>
                    </a:lnTo>
                    <a:lnTo>
                      <a:pt x="69850" y="412750"/>
                    </a:lnTo>
                    <a:cubicBezTo>
                      <a:pt x="76200" y="434975"/>
                      <a:pt x="84137" y="455613"/>
                      <a:pt x="95250" y="474663"/>
                    </a:cubicBezTo>
                    <a:lnTo>
                      <a:pt x="69850" y="549275"/>
                    </a:lnTo>
                    <a:lnTo>
                      <a:pt x="125413" y="604838"/>
                    </a:lnTo>
                    <a:lnTo>
                      <a:pt x="200025" y="579438"/>
                    </a:lnTo>
                    <a:cubicBezTo>
                      <a:pt x="219075" y="590550"/>
                      <a:pt x="239712" y="598488"/>
                      <a:pt x="261938" y="604838"/>
                    </a:cubicBezTo>
                    <a:lnTo>
                      <a:pt x="296863" y="674688"/>
                    </a:lnTo>
                    <a:lnTo>
                      <a:pt x="376238" y="674688"/>
                    </a:lnTo>
                    <a:lnTo>
                      <a:pt x="411163" y="604838"/>
                    </a:lnTo>
                    <a:cubicBezTo>
                      <a:pt x="433388" y="598488"/>
                      <a:pt x="454025" y="590550"/>
                      <a:pt x="473075" y="579438"/>
                    </a:cubicBezTo>
                    <a:lnTo>
                      <a:pt x="547688" y="604838"/>
                    </a:lnTo>
                    <a:lnTo>
                      <a:pt x="604838" y="549275"/>
                    </a:lnTo>
                    <a:lnTo>
                      <a:pt x="579438" y="474663"/>
                    </a:lnTo>
                    <a:cubicBezTo>
                      <a:pt x="590550" y="455613"/>
                      <a:pt x="600075" y="433388"/>
                      <a:pt x="606425" y="412750"/>
                    </a:cubicBezTo>
                    <a:lnTo>
                      <a:pt x="676275" y="377825"/>
                    </a:lnTo>
                    <a:lnTo>
                      <a:pt x="676275" y="298450"/>
                    </a:lnTo>
                    <a:lnTo>
                      <a:pt x="606425" y="263525"/>
                    </a:lnTo>
                    <a:close/>
                  </a:path>
                </a:pathLst>
              </a:custGeom>
              <a:solidFill>
                <a:srgbClr val="57585A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Полилиния: фигура 12"/>
              <p:cNvSpPr/>
              <p:nvPr/>
            </p:nvSpPr>
            <p:spPr bwMode="auto">
              <a:xfrm>
                <a:off x="5222874" y="1187376"/>
                <a:ext cx="676275" cy="674687"/>
              </a:xfrm>
              <a:custGeom>
                <a:avLst/>
                <a:gdLst>
                  <a:gd name="connsiteX0" fmla="*/ 338138 w 676275"/>
                  <a:gd name="connsiteY0" fmla="*/ 457200 h 674687"/>
                  <a:gd name="connsiteX1" fmla="*/ 219075 w 676275"/>
                  <a:gd name="connsiteY1" fmla="*/ 338137 h 674687"/>
                  <a:gd name="connsiteX2" fmla="*/ 338138 w 676275"/>
                  <a:gd name="connsiteY2" fmla="*/ 219075 h 674687"/>
                  <a:gd name="connsiteX3" fmla="*/ 457200 w 676275"/>
                  <a:gd name="connsiteY3" fmla="*/ 338137 h 674687"/>
                  <a:gd name="connsiteX4" fmla="*/ 338138 w 676275"/>
                  <a:gd name="connsiteY4" fmla="*/ 457200 h 674687"/>
                  <a:gd name="connsiteX5" fmla="*/ 338138 w 676275"/>
                  <a:gd name="connsiteY5" fmla="*/ 457200 h 674687"/>
                  <a:gd name="connsiteX6" fmla="*/ 581025 w 676275"/>
                  <a:gd name="connsiteY6" fmla="*/ 201612 h 674687"/>
                  <a:gd name="connsiteX7" fmla="*/ 606425 w 676275"/>
                  <a:gd name="connsiteY7" fmla="*/ 127000 h 674687"/>
                  <a:gd name="connsiteX8" fmla="*/ 549275 w 676275"/>
                  <a:gd name="connsiteY8" fmla="*/ 69850 h 674687"/>
                  <a:gd name="connsiteX9" fmla="*/ 474663 w 676275"/>
                  <a:gd name="connsiteY9" fmla="*/ 95250 h 674687"/>
                  <a:gd name="connsiteX10" fmla="*/ 412750 w 676275"/>
                  <a:gd name="connsiteY10" fmla="*/ 69850 h 674687"/>
                  <a:gd name="connsiteX11" fmla="*/ 377825 w 676275"/>
                  <a:gd name="connsiteY11" fmla="*/ 0 h 674687"/>
                  <a:gd name="connsiteX12" fmla="*/ 298450 w 676275"/>
                  <a:gd name="connsiteY12" fmla="*/ 0 h 674687"/>
                  <a:gd name="connsiteX13" fmla="*/ 263525 w 676275"/>
                  <a:gd name="connsiteY13" fmla="*/ 69850 h 674687"/>
                  <a:gd name="connsiteX14" fmla="*/ 201613 w 676275"/>
                  <a:gd name="connsiteY14" fmla="*/ 95250 h 674687"/>
                  <a:gd name="connsiteX15" fmla="*/ 127000 w 676275"/>
                  <a:gd name="connsiteY15" fmla="*/ 69850 h 674687"/>
                  <a:gd name="connsiteX16" fmla="*/ 71438 w 676275"/>
                  <a:gd name="connsiteY16" fmla="*/ 125412 h 674687"/>
                  <a:gd name="connsiteX17" fmla="*/ 95250 w 676275"/>
                  <a:gd name="connsiteY17" fmla="*/ 200025 h 674687"/>
                  <a:gd name="connsiteX18" fmla="*/ 69850 w 676275"/>
                  <a:gd name="connsiteY18" fmla="*/ 261938 h 674687"/>
                  <a:gd name="connsiteX19" fmla="*/ 0 w 676275"/>
                  <a:gd name="connsiteY19" fmla="*/ 296862 h 674687"/>
                  <a:gd name="connsiteX20" fmla="*/ 0 w 676275"/>
                  <a:gd name="connsiteY20" fmla="*/ 376237 h 674687"/>
                  <a:gd name="connsiteX21" fmla="*/ 69850 w 676275"/>
                  <a:gd name="connsiteY21" fmla="*/ 411163 h 674687"/>
                  <a:gd name="connsiteX22" fmla="*/ 95250 w 676275"/>
                  <a:gd name="connsiteY22" fmla="*/ 473075 h 674687"/>
                  <a:gd name="connsiteX23" fmla="*/ 71438 w 676275"/>
                  <a:gd name="connsiteY23" fmla="*/ 547688 h 674687"/>
                  <a:gd name="connsiteX24" fmla="*/ 127000 w 676275"/>
                  <a:gd name="connsiteY24" fmla="*/ 603250 h 674687"/>
                  <a:gd name="connsiteX25" fmla="*/ 201613 w 676275"/>
                  <a:gd name="connsiteY25" fmla="*/ 579438 h 674687"/>
                  <a:gd name="connsiteX26" fmla="*/ 263525 w 676275"/>
                  <a:gd name="connsiteY26" fmla="*/ 604838 h 674687"/>
                  <a:gd name="connsiteX27" fmla="*/ 298450 w 676275"/>
                  <a:gd name="connsiteY27" fmla="*/ 674688 h 674687"/>
                  <a:gd name="connsiteX28" fmla="*/ 377825 w 676275"/>
                  <a:gd name="connsiteY28" fmla="*/ 674688 h 674687"/>
                  <a:gd name="connsiteX29" fmla="*/ 412750 w 676275"/>
                  <a:gd name="connsiteY29" fmla="*/ 604838 h 674687"/>
                  <a:gd name="connsiteX30" fmla="*/ 474663 w 676275"/>
                  <a:gd name="connsiteY30" fmla="*/ 579438 h 674687"/>
                  <a:gd name="connsiteX31" fmla="*/ 549275 w 676275"/>
                  <a:gd name="connsiteY31" fmla="*/ 604838 h 674687"/>
                  <a:gd name="connsiteX32" fmla="*/ 604838 w 676275"/>
                  <a:gd name="connsiteY32" fmla="*/ 547688 h 674687"/>
                  <a:gd name="connsiteX33" fmla="*/ 581025 w 676275"/>
                  <a:gd name="connsiteY33" fmla="*/ 474663 h 674687"/>
                  <a:gd name="connsiteX34" fmla="*/ 606425 w 676275"/>
                  <a:gd name="connsiteY34" fmla="*/ 412750 h 674687"/>
                  <a:gd name="connsiteX35" fmla="*/ 676275 w 676275"/>
                  <a:gd name="connsiteY35" fmla="*/ 377825 h 674687"/>
                  <a:gd name="connsiteX36" fmla="*/ 676275 w 676275"/>
                  <a:gd name="connsiteY36" fmla="*/ 298450 h 674687"/>
                  <a:gd name="connsiteX37" fmla="*/ 606425 w 676275"/>
                  <a:gd name="connsiteY37" fmla="*/ 263525 h 674687"/>
                  <a:gd name="connsiteX38" fmla="*/ 581025 w 676275"/>
                  <a:gd name="connsiteY38" fmla="*/ 201612 h 67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76275" h="674687" fill="norm" stroke="1" extrusionOk="0">
                    <a:moveTo>
                      <a:pt x="338138" y="457200"/>
                    </a:moveTo>
                    <a:cubicBezTo>
                      <a:pt x="271463" y="457200"/>
                      <a:pt x="219075" y="403225"/>
                      <a:pt x="219075" y="338137"/>
                    </a:cubicBezTo>
                    <a:cubicBezTo>
                      <a:pt x="219075" y="271462"/>
                      <a:pt x="273050" y="219075"/>
                      <a:pt x="338138" y="219075"/>
                    </a:cubicBezTo>
                    <a:cubicBezTo>
                      <a:pt x="404813" y="219075"/>
                      <a:pt x="457200" y="273050"/>
                      <a:pt x="457200" y="338137"/>
                    </a:cubicBezTo>
                    <a:cubicBezTo>
                      <a:pt x="457200" y="403225"/>
                      <a:pt x="404813" y="457200"/>
                      <a:pt x="338138" y="457200"/>
                    </a:cubicBezTo>
                    <a:lnTo>
                      <a:pt x="338138" y="457200"/>
                    </a:lnTo>
                    <a:close/>
                    <a:moveTo>
                      <a:pt x="581025" y="201612"/>
                    </a:moveTo>
                    <a:lnTo>
                      <a:pt x="606425" y="127000"/>
                    </a:lnTo>
                    <a:lnTo>
                      <a:pt x="549275" y="69850"/>
                    </a:lnTo>
                    <a:lnTo>
                      <a:pt x="474663" y="95250"/>
                    </a:lnTo>
                    <a:cubicBezTo>
                      <a:pt x="455612" y="84137"/>
                      <a:pt x="433388" y="76200"/>
                      <a:pt x="412750" y="69850"/>
                    </a:cubicBezTo>
                    <a:lnTo>
                      <a:pt x="377825" y="0"/>
                    </a:lnTo>
                    <a:lnTo>
                      <a:pt x="298450" y="0"/>
                    </a:lnTo>
                    <a:lnTo>
                      <a:pt x="263525" y="69850"/>
                    </a:lnTo>
                    <a:cubicBezTo>
                      <a:pt x="241300" y="76200"/>
                      <a:pt x="220663" y="84137"/>
                      <a:pt x="201613" y="95250"/>
                    </a:cubicBezTo>
                    <a:lnTo>
                      <a:pt x="127000" y="69850"/>
                    </a:lnTo>
                    <a:lnTo>
                      <a:pt x="71438" y="125412"/>
                    </a:lnTo>
                    <a:lnTo>
                      <a:pt x="95250" y="200025"/>
                    </a:lnTo>
                    <a:cubicBezTo>
                      <a:pt x="84138" y="219075"/>
                      <a:pt x="76200" y="241300"/>
                      <a:pt x="69850" y="261938"/>
                    </a:cubicBezTo>
                    <a:lnTo>
                      <a:pt x="0" y="296862"/>
                    </a:lnTo>
                    <a:lnTo>
                      <a:pt x="0" y="376237"/>
                    </a:lnTo>
                    <a:lnTo>
                      <a:pt x="69850" y="411163"/>
                    </a:lnTo>
                    <a:cubicBezTo>
                      <a:pt x="76200" y="433387"/>
                      <a:pt x="84138" y="454025"/>
                      <a:pt x="95250" y="473075"/>
                    </a:cubicBezTo>
                    <a:lnTo>
                      <a:pt x="71438" y="547688"/>
                    </a:lnTo>
                    <a:lnTo>
                      <a:pt x="127000" y="603250"/>
                    </a:lnTo>
                    <a:lnTo>
                      <a:pt x="201613" y="579438"/>
                    </a:lnTo>
                    <a:cubicBezTo>
                      <a:pt x="220663" y="590550"/>
                      <a:pt x="241300" y="598487"/>
                      <a:pt x="263525" y="604838"/>
                    </a:cubicBezTo>
                    <a:lnTo>
                      <a:pt x="298450" y="674688"/>
                    </a:lnTo>
                    <a:lnTo>
                      <a:pt x="377825" y="674688"/>
                    </a:lnTo>
                    <a:lnTo>
                      <a:pt x="412750" y="604838"/>
                    </a:lnTo>
                    <a:cubicBezTo>
                      <a:pt x="434975" y="598487"/>
                      <a:pt x="455612" y="590550"/>
                      <a:pt x="474663" y="579438"/>
                    </a:cubicBezTo>
                    <a:lnTo>
                      <a:pt x="549275" y="604838"/>
                    </a:lnTo>
                    <a:lnTo>
                      <a:pt x="604838" y="547688"/>
                    </a:lnTo>
                    <a:lnTo>
                      <a:pt x="581025" y="474663"/>
                    </a:lnTo>
                    <a:cubicBezTo>
                      <a:pt x="592138" y="455612"/>
                      <a:pt x="600075" y="434975"/>
                      <a:pt x="606425" y="412750"/>
                    </a:cubicBezTo>
                    <a:lnTo>
                      <a:pt x="676275" y="377825"/>
                    </a:lnTo>
                    <a:lnTo>
                      <a:pt x="676275" y="298450"/>
                    </a:lnTo>
                    <a:lnTo>
                      <a:pt x="606425" y="263525"/>
                    </a:lnTo>
                    <a:cubicBezTo>
                      <a:pt x="600075" y="241300"/>
                      <a:pt x="592138" y="220662"/>
                      <a:pt x="581025" y="201612"/>
                    </a:cubicBezTo>
                    <a:close/>
                  </a:path>
                </a:pathLst>
              </a:custGeom>
              <a:solidFill>
                <a:srgbClr val="57585A"/>
              </a:solidFill>
              <a:ln w="158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0" name="Прямоугольник 9"/>
            <p:cNvSpPr/>
            <p:nvPr/>
          </p:nvSpPr>
          <p:spPr bwMode="auto">
            <a:xfrm>
              <a:off x="4876800" y="474590"/>
              <a:ext cx="1752599" cy="1524000"/>
            </a:xfrm>
            <a:prstGeom prst="rect">
              <a:avLst/>
            </a:prstGeom>
            <a:noFill/>
            <a:ln w="57150" cap="flat" cmpd="sng" algn="ctr">
              <a:solidFill>
                <a:srgbClr val="72818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cxnSp>
        <p:nvCxnSpPr>
          <p:cNvPr id="14" name="Прямая со стрелкой 13"/>
          <p:cNvCxnSpPr>
            <a:cxnSpLocks/>
          </p:cNvCxnSpPr>
          <p:nvPr/>
        </p:nvCxnSpPr>
        <p:spPr bwMode="auto">
          <a:xfrm flipV="1">
            <a:off x="887436" y="2308746"/>
            <a:ext cx="3048373" cy="592306"/>
          </a:xfrm>
          <a:prstGeom prst="straightConnector1">
            <a:avLst/>
          </a:prstGeom>
          <a:ln w="38100">
            <a:solidFill>
              <a:srgbClr val="5758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cxnSpLocks/>
          </p:cNvCxnSpPr>
          <p:nvPr/>
        </p:nvCxnSpPr>
        <p:spPr bwMode="auto">
          <a:xfrm>
            <a:off x="6051065" y="3024911"/>
            <a:ext cx="954950" cy="1059887"/>
          </a:xfrm>
          <a:prstGeom prst="straightConnector1">
            <a:avLst/>
          </a:prstGeom>
          <a:ln w="38100">
            <a:solidFill>
              <a:srgbClr val="55210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 bwMode="auto">
          <a:xfrm>
            <a:off x="37711" y="2686279"/>
            <a:ext cx="937000" cy="3372444"/>
          </a:xfrm>
          <a:prstGeom prst="ellipse">
            <a:avLst/>
          </a:prstGeom>
          <a:noFill/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6" name="Прямая со стрелкой 25"/>
          <p:cNvCxnSpPr>
            <a:cxnSpLocks/>
          </p:cNvCxnSpPr>
          <p:nvPr/>
        </p:nvCxnSpPr>
        <p:spPr bwMode="auto">
          <a:xfrm>
            <a:off x="6073187" y="2769122"/>
            <a:ext cx="3124672" cy="1033111"/>
          </a:xfrm>
          <a:prstGeom prst="straightConnector1">
            <a:avLst/>
          </a:prstGeom>
          <a:ln w="38100">
            <a:solidFill>
              <a:srgbClr val="31B4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cxnSpLocks/>
          </p:cNvCxnSpPr>
          <p:nvPr/>
        </p:nvCxnSpPr>
        <p:spPr bwMode="auto">
          <a:xfrm>
            <a:off x="4947605" y="3657600"/>
            <a:ext cx="0" cy="401894"/>
          </a:xfrm>
          <a:prstGeom prst="straightConnector1">
            <a:avLst/>
          </a:prstGeom>
          <a:ln w="38100">
            <a:solidFill>
              <a:srgbClr val="ED51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cxnSpLocks/>
          </p:cNvCxnSpPr>
          <p:nvPr/>
        </p:nvCxnSpPr>
        <p:spPr bwMode="auto">
          <a:xfrm flipH="1">
            <a:off x="2406966" y="3050215"/>
            <a:ext cx="1617999" cy="777742"/>
          </a:xfrm>
          <a:prstGeom prst="straightConnector1">
            <a:avLst/>
          </a:prstGeom>
          <a:ln w="38100">
            <a:solidFill>
              <a:srgbClr val="C693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Заголовок 1"/>
          <p:cNvSpPr>
            <a:spLocks noGrp="1"/>
          </p:cNvSpPr>
          <p:nvPr>
            <p:ph type="title"/>
          </p:nvPr>
        </p:nvSpPr>
        <p:spPr bwMode="auto">
          <a:xfrm>
            <a:off x="299591" y="5163136"/>
            <a:ext cx="11892409" cy="1325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57585A"/>
                </a:solidFill>
                <a:latin typeface="Calibri"/>
              </a:rPr>
              <a:t>Сельскохозяйственный</a:t>
            </a:r>
            <a:r>
              <a:rPr lang="ru-RU" sz="2800" b="1">
                <a:solidFill>
                  <a:srgbClr val="55210F"/>
                </a:solidFill>
                <a:latin typeface="Calibri"/>
              </a:rPr>
              <a:t> </a:t>
            </a:r>
            <a:r>
              <a:rPr lang="ru-RU" sz="2800" b="1" u="sng">
                <a:solidFill>
                  <a:srgbClr val="C69369"/>
                </a:solidFill>
                <a:latin typeface="Calibri"/>
              </a:rPr>
              <a:t>снабженческий</a:t>
            </a:r>
            <a:r>
              <a:rPr lang="ru-RU" sz="2800" b="1">
                <a:solidFill>
                  <a:srgbClr val="55210F"/>
                </a:solidFill>
                <a:latin typeface="Calibri"/>
              </a:rPr>
              <a:t> </a:t>
            </a:r>
            <a:r>
              <a:rPr lang="ru-RU" sz="2800" b="1" u="sng">
                <a:solidFill>
                  <a:srgbClr val="31B44A"/>
                </a:solidFill>
                <a:latin typeface="Calibri"/>
              </a:rPr>
              <a:t>сбытовой</a:t>
            </a:r>
            <a:r>
              <a:rPr lang="ru-RU" sz="2800" b="1">
                <a:solidFill>
                  <a:srgbClr val="55210F"/>
                </a:solidFill>
                <a:latin typeface="Calibri"/>
              </a:rPr>
              <a:t> </a:t>
            </a:r>
            <a:r>
              <a:rPr lang="ru-RU" sz="2800" b="1" u="sng">
                <a:solidFill>
                  <a:srgbClr val="ED5136"/>
                </a:solidFill>
                <a:latin typeface="Calibri"/>
              </a:rPr>
              <a:t>обслуживающий</a:t>
            </a:r>
            <a:r>
              <a:rPr lang="ru-RU" sz="2800" b="1">
                <a:solidFill>
                  <a:srgbClr val="ED5136"/>
                </a:solidFill>
                <a:latin typeface="Calibri"/>
              </a:rPr>
              <a:t> </a:t>
            </a:r>
            <a:r>
              <a:rPr lang="ru-RU" sz="2800" b="1" u="sng">
                <a:solidFill>
                  <a:srgbClr val="55210F"/>
                </a:solidFill>
                <a:latin typeface="Calibri"/>
              </a:rPr>
              <a:t>перерабатывающий </a:t>
            </a:r>
            <a:r>
              <a:rPr lang="ru-RU" sz="2800" b="1">
                <a:solidFill>
                  <a:srgbClr val="57585A"/>
                </a:solidFill>
                <a:latin typeface="Calibri"/>
              </a:rPr>
              <a:t>потребительский кооператив (СССОППК «Союз»)</a:t>
            </a:r>
            <a:endParaRPr/>
          </a:p>
        </p:txBody>
      </p:sp>
      <p:sp>
        <p:nvSpPr>
          <p:cNvPr id="4" name="TextBox 3"/>
          <p:cNvSpPr txBox="1"/>
          <p:nvPr/>
        </p:nvSpPr>
        <p:spPr bwMode="auto">
          <a:xfrm>
            <a:off x="299591" y="153047"/>
            <a:ext cx="116407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sz="3600" b="1" i="1">
                <a:solidFill>
                  <a:srgbClr val="55210F"/>
                </a:solidFill>
              </a:rPr>
              <a:t>Кооператив берёт на исполнение часть невыгодных/трудоёмких хозяйственных процессов членов кооператива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222205" y="2806119"/>
            <a:ext cx="9816010" cy="831850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ru-RU" sz="4800" b="1" u="sng">
                <a:solidFill>
                  <a:srgbClr val="ED5136"/>
                </a:solidFill>
              </a:rPr>
              <a:t>ВНУТРИКООПЕРАТИВНАЯ АТМОСФЕРА</a:t>
            </a:r>
            <a:endParaRPr/>
          </a:p>
        </p:txBody>
      </p:sp>
      <p:sp>
        <p:nvSpPr>
          <p:cNvPr id="8" name="Стрелка: шеврон 7"/>
          <p:cNvSpPr/>
          <p:nvPr/>
        </p:nvSpPr>
        <p:spPr bwMode="auto">
          <a:xfrm>
            <a:off x="432201" y="3982331"/>
            <a:ext cx="2600325" cy="700088"/>
          </a:xfrm>
          <a:prstGeom prst="chevron">
            <a:avLst>
              <a:gd name="adj" fmla="val 50000"/>
            </a:avLst>
          </a:prstGeom>
          <a:solidFill>
            <a:srgbClr val="C69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ОБЕСПЕЧЕНИЕ</a:t>
            </a:r>
            <a:endParaRPr/>
          </a:p>
        </p:txBody>
      </p:sp>
      <p:sp>
        <p:nvSpPr>
          <p:cNvPr id="9" name="Стрелка: шеврон 8"/>
          <p:cNvSpPr/>
          <p:nvPr/>
        </p:nvSpPr>
        <p:spPr bwMode="auto">
          <a:xfrm>
            <a:off x="3397889" y="3982331"/>
            <a:ext cx="2698111" cy="700088"/>
          </a:xfrm>
          <a:prstGeom prst="chevron">
            <a:avLst>
              <a:gd name="adj" fmla="val 50000"/>
            </a:avLst>
          </a:prstGeom>
          <a:solidFill>
            <a:srgbClr val="ED5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ПРОИЗВОДСТВО</a:t>
            </a:r>
            <a:endParaRPr/>
          </a:p>
        </p:txBody>
      </p:sp>
      <p:sp>
        <p:nvSpPr>
          <p:cNvPr id="10" name="Стрелка: шеврон 9"/>
          <p:cNvSpPr/>
          <p:nvPr/>
        </p:nvSpPr>
        <p:spPr bwMode="auto">
          <a:xfrm>
            <a:off x="9060236" y="3982331"/>
            <a:ext cx="2600325" cy="700088"/>
          </a:xfrm>
          <a:prstGeom prst="chevron">
            <a:avLst>
              <a:gd name="adj" fmla="val 50000"/>
            </a:avLst>
          </a:prstGeom>
          <a:solidFill>
            <a:srgbClr val="31B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</a:rPr>
              <a:t>СБЫТ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86398" y="3351816"/>
            <a:ext cx="6858004" cy="154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7898" y="2634798"/>
            <a:ext cx="1295816" cy="979775"/>
          </a:xfrm>
          <a:prstGeom prst="rect">
            <a:avLst/>
          </a:prstGeom>
        </p:spPr>
      </p:pic>
      <p:sp>
        <p:nvSpPr>
          <p:cNvPr id="12" name="Стрелка: шеврон 11"/>
          <p:cNvSpPr/>
          <p:nvPr/>
        </p:nvSpPr>
        <p:spPr bwMode="auto">
          <a:xfrm>
            <a:off x="6235207" y="3982331"/>
            <a:ext cx="2600325" cy="710732"/>
          </a:xfrm>
          <a:prstGeom prst="chevron">
            <a:avLst>
              <a:gd name="adj" fmla="val 50000"/>
            </a:avLst>
          </a:prstGeom>
          <a:solidFill>
            <a:srgbClr val="552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ПЕРЕРАБОТКА</a:t>
            </a:r>
            <a:endParaRPr/>
          </a:p>
        </p:txBody>
      </p:sp>
      <p:grpSp>
        <p:nvGrpSpPr>
          <p:cNvPr id="19" name="Группа 18"/>
          <p:cNvGrpSpPr/>
          <p:nvPr/>
        </p:nvGrpSpPr>
        <p:grpSpPr bwMode="auto">
          <a:xfrm>
            <a:off x="298813" y="5085083"/>
            <a:ext cx="11361748" cy="1200330"/>
            <a:chOff x="522096" y="3087566"/>
            <a:chExt cx="11361748" cy="1200330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522096" y="3813024"/>
              <a:ext cx="3044022" cy="430887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200" b="1">
                  <a:solidFill>
                    <a:srgbClr val="55210F"/>
                  </a:solidFill>
                </a:rPr>
                <a:t>Хозяйственное участие</a:t>
              </a:r>
              <a:endParaRPr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22096" y="3099554"/>
              <a:ext cx="3044022" cy="461665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Мотивация</a:t>
              </a:r>
              <a:endParaRPr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204207" y="3090964"/>
              <a:ext cx="2955851" cy="461665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Ответственность</a:t>
              </a:r>
              <a:endParaRPr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204208" y="3813025"/>
              <a:ext cx="2955851" cy="461665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Солидарность</a:t>
              </a:r>
              <a:endParaRPr/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283519" y="3087567"/>
              <a:ext cx="2600325" cy="1200329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Желание реинвестировать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rgbClr val="55210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720489" y="3087566"/>
              <a:ext cx="2375803" cy="1200329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Финансовое участие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rgbClr val="55210F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 bwMode="auto">
          <a:xfrm>
            <a:off x="378241" y="204937"/>
            <a:ext cx="116599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ED5136"/>
                </a:solidFill>
              </a:rPr>
              <a:t>СЕЛЬХОЗКООПЕРАЦИЯ</a:t>
            </a:r>
            <a:r>
              <a:rPr lang="ru-RU" sz="3200">
                <a:solidFill>
                  <a:srgbClr val="B7472A"/>
                </a:solidFill>
              </a:rPr>
              <a:t>  </a:t>
            </a:r>
            <a:r>
              <a:rPr lang="ru-RU" sz="3200" b="1" i="1">
                <a:solidFill>
                  <a:srgbClr val="55210F"/>
                </a:solidFill>
              </a:rPr>
              <a:t>— это деловое партнерство отдельных хозяйств, объединившихся для того, чтобы совместно делать то, что трудно, дорого или вообще невозможно делать в одиночку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52403" y="3349208"/>
            <a:ext cx="6858009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 bwMode="auto">
          <a:xfrm>
            <a:off x="327475" y="351246"/>
            <a:ext cx="11938953" cy="659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 u="sng">
                <a:solidFill>
                  <a:srgbClr val="EC5136"/>
                </a:solidFill>
                <a:latin typeface="Calibri"/>
              </a:rPr>
              <a:t>НО В БОЛЬШИНСТВЕ СЛУЧАЕВ ДЕЛА ОБСТАЯТ ТАК:</a:t>
            </a:r>
            <a:endParaRPr/>
          </a:p>
        </p:txBody>
      </p:sp>
      <p:pic>
        <p:nvPicPr>
          <p:cNvPr id="6" name="Рисунок 5" descr="Лошадь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>
            <a:off x="327475" y="4781814"/>
            <a:ext cx="1111465" cy="1111465"/>
          </a:xfrm>
          <a:prstGeom prst="rect">
            <a:avLst/>
          </a:prstGeom>
        </p:spPr>
      </p:pic>
      <p:sp>
        <p:nvSpPr>
          <p:cNvPr id="7" name="Подзаголовок 2"/>
          <p:cNvSpPr txBox="1"/>
          <p:nvPr/>
        </p:nvSpPr>
        <p:spPr bwMode="auto">
          <a:xfrm>
            <a:off x="1779182" y="5113893"/>
            <a:ext cx="8438706" cy="1111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4000" b="1">
                <a:solidFill>
                  <a:srgbClr val="55210F"/>
                </a:solidFill>
              </a:rPr>
              <a:t>Председатель всё «тянет» на себе</a:t>
            </a:r>
            <a:endParaRPr/>
          </a:p>
        </p:txBody>
      </p:sp>
      <p:sp>
        <p:nvSpPr>
          <p:cNvPr id="8" name="Подзаголовок 2"/>
          <p:cNvSpPr txBox="1"/>
          <p:nvPr/>
        </p:nvSpPr>
        <p:spPr bwMode="auto">
          <a:xfrm>
            <a:off x="1651591" y="3256378"/>
            <a:ext cx="9729936" cy="792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4000" b="1">
                <a:solidFill>
                  <a:srgbClr val="55210F"/>
                </a:solidFill>
              </a:rPr>
              <a:t>Члены неэффективны и ненадёжны</a:t>
            </a:r>
            <a:endParaRPr/>
          </a:p>
        </p:txBody>
      </p:sp>
      <p:sp>
        <p:nvSpPr>
          <p:cNvPr id="9" name="Подзаголовок 2"/>
          <p:cNvSpPr txBox="1"/>
          <p:nvPr/>
        </p:nvSpPr>
        <p:spPr bwMode="auto">
          <a:xfrm>
            <a:off x="1651591" y="1609197"/>
            <a:ext cx="9729936" cy="792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4000" b="1">
                <a:solidFill>
                  <a:srgbClr val="55210F"/>
                </a:solidFill>
              </a:rPr>
              <a:t>Постоянный дефицит ресурсов</a:t>
            </a:r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16" name="Рисунок 15" descr="Круги Харви 0%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62917" y="3141277"/>
            <a:ext cx="914400" cy="914400"/>
          </a:xfrm>
          <a:prstGeom prst="rect">
            <a:avLst/>
          </a:prstGeom>
        </p:spPr>
      </p:pic>
      <p:pic>
        <p:nvPicPr>
          <p:cNvPr id="18" name="Рисунок 17" descr="Значок &quot;Отменить подписку&quot;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27475" y="1481758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 bwMode="auto">
          <a:xfrm>
            <a:off x="0" y="2920446"/>
            <a:ext cx="12192000" cy="101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b="1">
                <a:solidFill>
                  <a:srgbClr val="ED5136"/>
                </a:solidFill>
                <a:latin typeface="Calibri"/>
              </a:rPr>
              <a:t>Почему так происходит?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 bwMode="auto">
          <a:xfrm>
            <a:off x="1313168" y="284973"/>
            <a:ext cx="10284028" cy="659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u="sng">
                <a:solidFill>
                  <a:srgbClr val="EC5136"/>
                </a:solidFill>
                <a:latin typeface="Calibri"/>
              </a:rPr>
              <a:t>СПоК сейчас</a:t>
            </a:r>
            <a:endParaRPr/>
          </a:p>
        </p:txBody>
      </p:sp>
      <p:sp>
        <p:nvSpPr>
          <p:cNvPr id="8" name="Подзаголовок 2"/>
          <p:cNvSpPr txBox="1"/>
          <p:nvPr/>
        </p:nvSpPr>
        <p:spPr bwMode="auto">
          <a:xfrm>
            <a:off x="586595" y="3947471"/>
            <a:ext cx="11602465" cy="14198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600" b="1">
                <a:solidFill>
                  <a:srgbClr val="55210F"/>
                </a:solidFill>
              </a:rPr>
              <a:t>Надстройка в индивидуальных хозяйствах в виде СПоК, но «заточенная» только под интересы и потребности индивидуального хозяйства некоторых участников</a:t>
            </a:r>
            <a:endParaRPr/>
          </a:p>
        </p:txBody>
      </p:sp>
      <p:sp>
        <p:nvSpPr>
          <p:cNvPr id="9" name="Подзаголовок 2"/>
          <p:cNvSpPr txBox="1"/>
          <p:nvPr/>
        </p:nvSpPr>
        <p:spPr bwMode="auto">
          <a:xfrm>
            <a:off x="586594" y="1880563"/>
            <a:ext cx="11270625" cy="792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600" b="1">
                <a:solidFill>
                  <a:srgbClr val="55210F"/>
                </a:solidFill>
              </a:rPr>
              <a:t>Индивидуальные хозяйства, преобразованные в СПоК</a:t>
            </a:r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2" name="Рисунок 1" descr="Сеть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523" y="0"/>
            <a:ext cx="1072145" cy="1072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 bwMode="auto">
          <a:xfrm>
            <a:off x="4271700" y="1956391"/>
            <a:ext cx="3416453" cy="2945218"/>
          </a:xfrm>
          <a:prstGeom prst="triangle">
            <a:avLst>
              <a:gd name="adj" fmla="val 50000"/>
            </a:avLst>
          </a:prstGeom>
          <a:noFill/>
          <a:ln w="76200" cap="flat" cmpd="sng" algn="ctr">
            <a:solidFill>
              <a:srgbClr val="ED513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86398" y="3351816"/>
            <a:ext cx="6858004" cy="154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4162253" y="997228"/>
            <a:ext cx="3635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55210F"/>
                </a:solidFill>
              </a:rPr>
              <a:t>ПРАВЛЕНИЕ КООПЕРАТИВА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1482286" y="4614275"/>
            <a:ext cx="3061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55210F"/>
                </a:solidFill>
              </a:rPr>
              <a:t>ЧЛЕНЫ КООПЕРАТИВА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7571596" y="4614275"/>
            <a:ext cx="245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55210F"/>
                </a:solidFill>
              </a:rPr>
              <a:t>ВНЕШНИЙ РЫНОК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52403" y="3349208"/>
            <a:ext cx="6858009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299544" y="4013611"/>
            <a:ext cx="11892455" cy="108012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3200" b="1">
                <a:solidFill>
                  <a:srgbClr val="57585A"/>
                </a:solidFill>
                <a:latin typeface="Play"/>
              </a:rPr>
              <a:t>Тел.: 8-920-520-77-07</a:t>
            </a:r>
            <a:endParaRPr/>
          </a:p>
          <a:p>
            <a:pPr marL="0" indent="0">
              <a:buNone/>
              <a:defRPr/>
            </a:pPr>
            <a:r>
              <a:rPr lang="ru-RU" sz="3200" b="1">
                <a:solidFill>
                  <a:srgbClr val="57585A"/>
                </a:solidFill>
                <a:latin typeface="Play"/>
              </a:rPr>
              <a:t>e-mail: </a:t>
            </a:r>
            <a:r>
              <a:rPr lang="en-US" sz="3200" b="1">
                <a:solidFill>
                  <a:srgbClr val="57585A"/>
                </a:solidFill>
                <a:latin typeface="Play"/>
              </a:rPr>
              <a:t>coopsystem@mail.ru</a:t>
            </a:r>
            <a:endParaRPr lang="ru-RU" sz="3200" b="1">
              <a:solidFill>
                <a:srgbClr val="57585A"/>
              </a:solidFill>
              <a:latin typeface="Play"/>
            </a:endParaRPr>
          </a:p>
          <a:p>
            <a:pPr marL="0" indent="0">
              <a:buNone/>
              <a:defRPr/>
            </a:pPr>
            <a:r>
              <a:rPr lang="en-US" sz="3200" b="1">
                <a:solidFill>
                  <a:srgbClr val="57585A"/>
                </a:solidFill>
                <a:latin typeface="Play"/>
              </a:rPr>
              <a:t>https://vk.com/askorotaev</a:t>
            </a:r>
            <a:r>
              <a:rPr lang="ru-RU" sz="3200" b="1">
                <a:solidFill>
                  <a:srgbClr val="57585A"/>
                </a:solidFill>
                <a:latin typeface="Play"/>
              </a:rPr>
              <a:t> </a:t>
            </a:r>
            <a:endParaRPr/>
          </a:p>
          <a:p>
            <a:pPr marL="0" indent="0">
              <a:buNone/>
              <a:defRPr/>
            </a:pPr>
            <a:r>
              <a:rPr lang="en-US" sz="3200" b="1">
                <a:solidFill>
                  <a:srgbClr val="57585A"/>
                </a:solidFill>
                <a:latin typeface="Play"/>
              </a:rPr>
              <a:t>http://</a:t>
            </a:r>
            <a:r>
              <a:rPr lang="ru-RU" sz="3200" b="1">
                <a:solidFill>
                  <a:srgbClr val="57585A"/>
                </a:solidFill>
                <a:latin typeface="Play"/>
              </a:rPr>
              <a:t>кооперативные-системы.рф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184747" y="179239"/>
            <a:ext cx="73630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ru-RU" sz="4800" b="1" i="0">
                <a:solidFill>
                  <a:srgbClr val="55210F"/>
                </a:solidFill>
              </a:rPr>
              <a:t>Анатолий Коротаев</a:t>
            </a:r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>
            <a:off x="299544" y="1308609"/>
            <a:ext cx="2562414" cy="26204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48489" y="3429000"/>
            <a:ext cx="3143250" cy="31432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61958" y="1410716"/>
            <a:ext cx="2562413" cy="15182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096000" y="1309644"/>
            <a:ext cx="2244336" cy="15745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344293" y="1308609"/>
            <a:ext cx="2072871" cy="17968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0" y="6713448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 bwMode="auto">
          <a:xfrm>
            <a:off x="4271700" y="1956391"/>
            <a:ext cx="3416453" cy="2945218"/>
          </a:xfrm>
          <a:prstGeom prst="triangle">
            <a:avLst>
              <a:gd name="adj" fmla="val 50000"/>
            </a:avLst>
          </a:prstGeom>
          <a:noFill/>
          <a:ln w="76200" cap="flat" cmpd="sng" algn="ctr">
            <a:solidFill>
              <a:srgbClr val="57585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86398" y="3351816"/>
            <a:ext cx="6858004" cy="154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4162253" y="997228"/>
            <a:ext cx="3635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55210F"/>
                </a:solidFill>
              </a:rPr>
              <a:t>ПРАВЛЕНИЕ КООПЕРАТИВА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1482286" y="4614275"/>
            <a:ext cx="3061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55210F"/>
                </a:solidFill>
              </a:rPr>
              <a:t>ЧЛЕНЫ КООПЕРАТИВА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7571596" y="4614275"/>
            <a:ext cx="245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55210F"/>
                </a:solidFill>
              </a:rPr>
              <a:t>ВНЕШНИЙ РЫНОК</a:t>
            </a:r>
            <a:endParaRPr/>
          </a:p>
        </p:txBody>
      </p:sp>
      <p:pic>
        <p:nvPicPr>
          <p:cNvPr id="11" name="Рисунок 10" descr="Весы правосудия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28815" y="3083442"/>
            <a:ext cx="1451343" cy="14513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52403" y="3349208"/>
            <a:ext cx="6858009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/>
          <p:nvPr/>
        </p:nvSpPr>
        <p:spPr bwMode="auto">
          <a:xfrm>
            <a:off x="1488244" y="543872"/>
            <a:ext cx="10172701" cy="6595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600" b="1" u="sng">
                <a:solidFill>
                  <a:srgbClr val="EC5136"/>
                </a:solidFill>
                <a:latin typeface="Calibri"/>
              </a:rPr>
              <a:t>Успешные кооперативы в мировой практике</a:t>
            </a:r>
            <a:endParaRPr/>
          </a:p>
        </p:txBody>
      </p:sp>
      <p:sp>
        <p:nvSpPr>
          <p:cNvPr id="7" name="Подзаголовок 2"/>
          <p:cNvSpPr txBox="1"/>
          <p:nvPr/>
        </p:nvSpPr>
        <p:spPr bwMode="auto">
          <a:xfrm>
            <a:off x="778015" y="4689381"/>
            <a:ext cx="9939952" cy="1437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>
                <a:solidFill>
                  <a:srgbClr val="FF0000"/>
                </a:solidFill>
              </a:rPr>
              <a:t>Деловое сообщество</a:t>
            </a:r>
            <a:r>
              <a:rPr lang="ru-RU" sz="3200" b="1">
                <a:solidFill>
                  <a:srgbClr val="55210F"/>
                </a:solidFill>
              </a:rPr>
              <a:t>, с инструментами способными удовлетворить социальные и экономические потребности</a:t>
            </a:r>
            <a:endParaRPr/>
          </a:p>
        </p:txBody>
      </p:sp>
      <p:sp>
        <p:nvSpPr>
          <p:cNvPr id="8" name="Подзаголовок 2"/>
          <p:cNvSpPr txBox="1"/>
          <p:nvPr/>
        </p:nvSpPr>
        <p:spPr bwMode="auto">
          <a:xfrm>
            <a:off x="778015" y="3585102"/>
            <a:ext cx="11047819" cy="106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>
                <a:solidFill>
                  <a:srgbClr val="FF0000"/>
                </a:solidFill>
              </a:rPr>
              <a:t>Бизнес-альянсы</a:t>
            </a:r>
            <a:r>
              <a:rPr lang="ru-RU" sz="3200" b="1">
                <a:solidFill>
                  <a:srgbClr val="55210F"/>
                </a:solidFill>
              </a:rPr>
              <a:t> с равными участниками и общими целями </a:t>
            </a:r>
            <a:endParaRPr/>
          </a:p>
        </p:txBody>
      </p:sp>
      <p:sp>
        <p:nvSpPr>
          <p:cNvPr id="9" name="Подзаголовок 2"/>
          <p:cNvSpPr txBox="1"/>
          <p:nvPr/>
        </p:nvSpPr>
        <p:spPr bwMode="auto">
          <a:xfrm>
            <a:off x="755597" y="1702704"/>
            <a:ext cx="10284028" cy="792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>
                <a:solidFill>
                  <a:srgbClr val="FF0000"/>
                </a:solidFill>
              </a:rPr>
              <a:t>Агрегаторы</a:t>
            </a:r>
            <a:r>
              <a:rPr lang="ru-RU" sz="3200" b="1">
                <a:solidFill>
                  <a:srgbClr val="55210F"/>
                </a:solidFill>
              </a:rPr>
              <a:t>, объединяющие субъекты разных размеров со схожими потребностями и предоставляющие инструменты для удовлетворения их потребностей</a:t>
            </a:r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2" name="Рисунок 1" descr="Круги с линиями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7001" y="199251"/>
            <a:ext cx="1333366" cy="1333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>
            <a:cxnSpLocks/>
          </p:cNvCxnSpPr>
          <p:nvPr/>
        </p:nvCxnSpPr>
        <p:spPr bwMode="auto">
          <a:xfrm flipH="1">
            <a:off x="6214468" y="1372917"/>
            <a:ext cx="2" cy="4491586"/>
          </a:xfrm>
          <a:prstGeom prst="line">
            <a:avLst/>
          </a:prstGeom>
          <a:ln w="76200">
            <a:solidFill>
              <a:srgbClr val="57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Сеть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72929" y="1797021"/>
            <a:ext cx="3263958" cy="3263958"/>
          </a:xfrm>
          <a:prstGeom prst="rect">
            <a:avLst/>
          </a:prstGeom>
        </p:spPr>
      </p:pic>
      <p:pic>
        <p:nvPicPr>
          <p:cNvPr id="4" name="Рисунок 3" descr="Круги с линиями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492051" y="1797021"/>
            <a:ext cx="3500901" cy="3500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915094" y="553870"/>
            <a:ext cx="10515600" cy="2565901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4400" b="1">
                <a:solidFill>
                  <a:srgbClr val="FF0000"/>
                </a:solidFill>
              </a:rPr>
              <a:t>Сбалансированная форма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39151" y="3365062"/>
            <a:ext cx="6832091" cy="1537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99063" y="3365062"/>
            <a:ext cx="6832091" cy="153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4222466" y="1836820"/>
            <a:ext cx="3900855" cy="3900855"/>
            <a:chOff x="4427620" y="2493171"/>
            <a:chExt cx="3900855" cy="3900855"/>
          </a:xfrm>
        </p:grpSpPr>
        <p:pic>
          <p:nvPicPr>
            <p:cNvPr id="11" name="Рисунок 10" descr="Сеть со сплошной заливкой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427620" y="2493171"/>
              <a:ext cx="3900855" cy="3900855"/>
            </a:xfrm>
            <a:prstGeom prst="rect">
              <a:avLst/>
            </a:prstGeom>
          </p:spPr>
        </p:pic>
        <p:cxnSp>
          <p:nvCxnSpPr>
            <p:cNvPr id="13" name="Прямая соединительная линия 12"/>
            <p:cNvCxnSpPr>
              <a:cxnSpLocks/>
            </p:cNvCxnSpPr>
            <p:nvPr/>
          </p:nvCxnSpPr>
          <p:spPr bwMode="auto">
            <a:xfrm flipH="1">
              <a:off x="5486400" y="3560357"/>
              <a:ext cx="532708" cy="347992"/>
            </a:xfrm>
            <a:prstGeom prst="line">
              <a:avLst/>
            </a:prstGeom>
            <a:ln w="76200">
              <a:solidFill>
                <a:srgbClr val="31B4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>
              <a:cxnSpLocks/>
            </p:cNvCxnSpPr>
            <p:nvPr/>
          </p:nvCxnSpPr>
          <p:spPr bwMode="auto">
            <a:xfrm flipH="1">
              <a:off x="5906540" y="5586550"/>
              <a:ext cx="867239" cy="0"/>
            </a:xfrm>
            <a:prstGeom prst="line">
              <a:avLst/>
            </a:prstGeom>
            <a:ln w="76200">
              <a:solidFill>
                <a:srgbClr val="31B4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>
              <a:cxnSpLocks/>
            </p:cNvCxnSpPr>
            <p:nvPr/>
          </p:nvCxnSpPr>
          <p:spPr bwMode="auto">
            <a:xfrm flipH="1" flipV="1">
              <a:off x="5236090" y="4550453"/>
              <a:ext cx="117963" cy="544715"/>
            </a:xfrm>
            <a:prstGeom prst="line">
              <a:avLst/>
            </a:prstGeom>
            <a:ln w="76200">
              <a:solidFill>
                <a:srgbClr val="31B4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>
              <a:cxnSpLocks/>
            </p:cNvCxnSpPr>
            <p:nvPr/>
          </p:nvCxnSpPr>
          <p:spPr bwMode="auto">
            <a:xfrm flipH="1" flipV="1">
              <a:off x="6806077" y="3560357"/>
              <a:ext cx="458165" cy="321052"/>
            </a:xfrm>
            <a:prstGeom prst="line">
              <a:avLst/>
            </a:prstGeom>
            <a:ln w="76200">
              <a:solidFill>
                <a:srgbClr val="31B4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>
              <a:cxnSpLocks/>
            </p:cNvCxnSpPr>
            <p:nvPr/>
          </p:nvCxnSpPr>
          <p:spPr bwMode="auto">
            <a:xfrm flipV="1">
              <a:off x="7399421" y="4567543"/>
              <a:ext cx="124540" cy="491529"/>
            </a:xfrm>
            <a:prstGeom prst="line">
              <a:avLst/>
            </a:prstGeom>
            <a:ln w="76200">
              <a:solidFill>
                <a:srgbClr val="31B4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3" descr="Сеть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62258" y="3225058"/>
            <a:ext cx="2156973" cy="2156973"/>
          </a:xfrm>
          <a:prstGeom prst="rect">
            <a:avLst/>
          </a:prstGeom>
        </p:spPr>
      </p:pic>
      <p:pic>
        <p:nvPicPr>
          <p:cNvPr id="5" name="Рисунок 4" descr="Круги с линиями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570168" y="3225058"/>
            <a:ext cx="2313556" cy="2313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39151" y="3365062"/>
            <a:ext cx="6832091" cy="1537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99063" y="3365062"/>
            <a:ext cx="6832091" cy="153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Шрифт, дизайн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368403" y="1241015"/>
            <a:ext cx="3301409" cy="440187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мультфильм, дизайн, книга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3402" y="1572751"/>
            <a:ext cx="4223898" cy="4223898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бабочка, Мотыльки и бабочки, беспозвоночный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669812" y="1810036"/>
            <a:ext cx="3986613" cy="39866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0" y="251820"/>
            <a:ext cx="12192000" cy="1102574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4400" b="1">
                <a:solidFill>
                  <a:srgbClr val="ED5136"/>
                </a:solidFill>
              </a:rPr>
              <a:t>Сила кооператива в его членах (участниках)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 bwMode="auto">
          <a:xfrm>
            <a:off x="2213512" y="1237497"/>
            <a:ext cx="7764975" cy="3718500"/>
            <a:chOff x="2131469" y="2010383"/>
            <a:chExt cx="7764975" cy="37185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112761" y="2010383"/>
              <a:ext cx="3634409" cy="2748001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2131469" y="2980882"/>
              <a:ext cx="3634409" cy="2748001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 flipH="1">
              <a:off x="6262035" y="2980881"/>
              <a:ext cx="3634409" cy="2748001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 bwMode="auto">
          <a:xfrm>
            <a:off x="0" y="5405715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ru-RU" sz="3200" b="1">
                <a:solidFill>
                  <a:srgbClr val="31B44A"/>
                </a:solidFill>
              </a:rPr>
              <a:t>ЧЛЕН КООПЕРАТИВА </a:t>
            </a:r>
            <a:endParaRPr/>
          </a:p>
          <a:p>
            <a:pPr marL="0" indent="0" algn="ctr">
              <a:buNone/>
              <a:defRPr/>
            </a:pPr>
            <a:r>
              <a:rPr lang="ru-RU" sz="3200" b="1">
                <a:solidFill>
                  <a:srgbClr val="31B44A"/>
                </a:solidFill>
              </a:rPr>
              <a:t>– ЭТО ПАРТНЁР, ИНВЕСТОР, ПОТРЕБИТЕЛЬ, ПОСТАВЩИК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2676252" y="3224984"/>
            <a:ext cx="8492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регулярных членских взносов </a:t>
            </a:r>
            <a:endParaRPr/>
          </a:p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(являющихся невозвратными)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2676253" y="4538400"/>
            <a:ext cx="8383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предпринимательской деятельности </a:t>
            </a:r>
            <a:endParaRPr/>
          </a:p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(если она служит для достижения тех целей, ради которых был создан кооператив)</a:t>
            </a:r>
            <a:endParaRPr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ED5136"/>
                </a:solidFill>
                <a:latin typeface="Calibri"/>
              </a:rPr>
              <a:t>ДЕЯТЕЛЬНОСТЬ КООПЕРАТИВА ВЕДЁТСЯ ЗА СЧЁТ: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grpSp>
        <p:nvGrpSpPr>
          <p:cNvPr id="6" name="Рисунок 2" descr="Круговая диаграмма со сплошной заливкой"/>
          <p:cNvGrpSpPr/>
          <p:nvPr/>
        </p:nvGrpSpPr>
        <p:grpSpPr bwMode="auto">
          <a:xfrm>
            <a:off x="896678" y="1379435"/>
            <a:ext cx="1176351" cy="1091801"/>
            <a:chOff x="896678" y="1379435"/>
            <a:chExt cx="1176351" cy="1091801"/>
          </a:xfrm>
          <a:solidFill>
            <a:srgbClr val="727272"/>
          </a:solidFill>
        </p:grpSpPr>
        <p:sp>
          <p:nvSpPr>
            <p:cNvPr id="8" name="Полилиния: фигура 7"/>
            <p:cNvSpPr/>
            <p:nvPr/>
          </p:nvSpPr>
          <p:spPr bwMode="auto">
            <a:xfrm>
              <a:off x="896678" y="1447679"/>
              <a:ext cx="853862" cy="1023557"/>
            </a:xfrm>
            <a:custGeom>
              <a:avLst/>
              <a:gdLst>
                <a:gd name="connsiteX0" fmla="*/ 484843 w 853862"/>
                <a:gd name="connsiteY0" fmla="*/ 0 h 1023557"/>
                <a:gd name="connsiteX1" fmla="*/ 0 w 853862"/>
                <a:gd name="connsiteY1" fmla="*/ 511779 h 1023557"/>
                <a:gd name="connsiteX2" fmla="*/ 511779 w 853862"/>
                <a:gd name="connsiteY2" fmla="*/ 1023558 h 1023557"/>
                <a:gd name="connsiteX3" fmla="*/ 853863 w 853862"/>
                <a:gd name="connsiteY3" fmla="*/ 891573 h 1023557"/>
                <a:gd name="connsiteX4" fmla="*/ 484843 w 853862"/>
                <a:gd name="connsiteY4" fmla="*/ 522553 h 1023557"/>
                <a:gd name="connsiteX5" fmla="*/ 484843 w 853862"/>
                <a:gd name="connsiteY5" fmla="*/ 0 h 102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862" h="1023557" fill="norm" stroke="1" extrusionOk="0">
                  <a:moveTo>
                    <a:pt x="484843" y="0"/>
                  </a:moveTo>
                  <a:cubicBezTo>
                    <a:pt x="215486" y="13468"/>
                    <a:pt x="0" y="239728"/>
                    <a:pt x="0" y="511779"/>
                  </a:cubicBezTo>
                  <a:cubicBezTo>
                    <a:pt x="0" y="794604"/>
                    <a:pt x="228954" y="1023558"/>
                    <a:pt x="511779" y="1023558"/>
                  </a:cubicBezTo>
                  <a:cubicBezTo>
                    <a:pt x="639724" y="1023558"/>
                    <a:pt x="759588" y="977767"/>
                    <a:pt x="853863" y="891573"/>
                  </a:cubicBezTo>
                  <a:lnTo>
                    <a:pt x="484843" y="522553"/>
                  </a:lnTo>
                  <a:lnTo>
                    <a:pt x="484843" y="0"/>
                  </a:lnTo>
                  <a:close/>
                </a:path>
              </a:pathLst>
            </a:custGeom>
            <a:solidFill>
              <a:srgbClr val="ED5136"/>
            </a:solidFill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Полилиния: фигура 12"/>
            <p:cNvSpPr/>
            <p:nvPr/>
          </p:nvSpPr>
          <p:spPr bwMode="auto">
            <a:xfrm>
              <a:off x="1589533" y="1379435"/>
              <a:ext cx="483496" cy="484843"/>
            </a:xfrm>
            <a:custGeom>
              <a:avLst/>
              <a:gdLst>
                <a:gd name="connsiteX0" fmla="*/ 0 w 483496"/>
                <a:gd name="connsiteY0" fmla="*/ 0 h 484843"/>
                <a:gd name="connsiteX1" fmla="*/ 0 w 483496"/>
                <a:gd name="connsiteY1" fmla="*/ 484843 h 484843"/>
                <a:gd name="connsiteX2" fmla="*/ 483496 w 483496"/>
                <a:gd name="connsiteY2" fmla="*/ 484843 h 484843"/>
                <a:gd name="connsiteX3" fmla="*/ 0 w 483496"/>
                <a:gd name="connsiteY3" fmla="*/ 0 h 4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496" h="484843" fill="norm" stroke="1" extrusionOk="0">
                  <a:moveTo>
                    <a:pt x="0" y="0"/>
                  </a:moveTo>
                  <a:lnTo>
                    <a:pt x="0" y="484843"/>
                  </a:lnTo>
                  <a:lnTo>
                    <a:pt x="483496" y="484843"/>
                  </a:lnTo>
                  <a:cubicBezTo>
                    <a:pt x="470029" y="222220"/>
                    <a:pt x="261277" y="13468"/>
                    <a:pt x="0" y="0"/>
                  </a:cubicBezTo>
                  <a:close/>
                </a:path>
              </a:pathLst>
            </a:custGeom>
            <a:solidFill>
              <a:srgbClr val="31B44A"/>
            </a:solidFill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Полилиния: фигура 13"/>
            <p:cNvSpPr/>
            <p:nvPr/>
          </p:nvSpPr>
          <p:spPr bwMode="auto">
            <a:xfrm>
              <a:off x="1473103" y="1986394"/>
              <a:ext cx="445786" cy="315148"/>
            </a:xfrm>
            <a:custGeom>
              <a:avLst/>
              <a:gdLst>
                <a:gd name="connsiteX0" fmla="*/ 0 w 445786"/>
                <a:gd name="connsiteY0" fmla="*/ 0 h 315148"/>
                <a:gd name="connsiteX1" fmla="*/ 315148 w 445786"/>
                <a:gd name="connsiteY1" fmla="*/ 315148 h 315148"/>
                <a:gd name="connsiteX2" fmla="*/ 445786 w 445786"/>
                <a:gd name="connsiteY2" fmla="*/ 0 h 315148"/>
                <a:gd name="connsiteX3" fmla="*/ 0 w 445786"/>
                <a:gd name="connsiteY3" fmla="*/ 0 h 315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786" h="315148" fill="norm" stroke="1" extrusionOk="0">
                  <a:moveTo>
                    <a:pt x="0" y="0"/>
                  </a:moveTo>
                  <a:lnTo>
                    <a:pt x="315148" y="315148"/>
                  </a:lnTo>
                  <a:cubicBezTo>
                    <a:pt x="394608" y="227607"/>
                    <a:pt x="440399" y="117170"/>
                    <a:pt x="44578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63726"/>
            </a:solidFill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 bwMode="auto">
          <a:xfrm>
            <a:off x="2676252" y="1377292"/>
            <a:ext cx="8492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паевых взносов</a:t>
            </a:r>
            <a:endParaRPr/>
          </a:p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(являющихся возвратными)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" y="1242382"/>
            <a:ext cx="139314" cy="1385671"/>
          </a:xfrm>
          <a:prstGeom prst="rect">
            <a:avLst/>
          </a:prstGeom>
          <a:solidFill>
            <a:srgbClr val="ED5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-1" y="3149965"/>
            <a:ext cx="139315" cy="3244062"/>
          </a:xfrm>
          <a:prstGeom prst="rect">
            <a:avLst/>
          </a:prstGeom>
          <a:solidFill>
            <a:srgbClr val="C69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" name="Рисунок 21" descr="Рубль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32333" y="3335137"/>
            <a:ext cx="561000" cy="561000"/>
          </a:xfrm>
          <a:prstGeom prst="rect">
            <a:avLst/>
          </a:prstGeom>
        </p:spPr>
      </p:pic>
      <p:pic>
        <p:nvPicPr>
          <p:cNvPr id="24" name="Рисунок 23" descr="Открытая ладонь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2656" y="3562305"/>
            <a:ext cx="914400" cy="914400"/>
          </a:xfrm>
          <a:prstGeom prst="rect">
            <a:avLst/>
          </a:prstGeom>
        </p:spPr>
      </p:pic>
      <p:pic>
        <p:nvPicPr>
          <p:cNvPr id="26" name="Рисунок 25" descr="Рукопожатие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33730" y="5111861"/>
            <a:ext cx="1085159" cy="1085159"/>
          </a:xfrm>
          <a:prstGeom prst="rect">
            <a:avLst/>
          </a:prstGeom>
        </p:spPr>
      </p:pic>
      <p:pic>
        <p:nvPicPr>
          <p:cNvPr id="27" name="Рисунок 26" descr="Рубль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32333" y="4831362"/>
            <a:ext cx="561000" cy="561000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>
            <a:cxnSpLocks/>
          </p:cNvCxnSpPr>
          <p:nvPr/>
        </p:nvCxnSpPr>
        <p:spPr bwMode="auto">
          <a:xfrm>
            <a:off x="711200" y="2885440"/>
            <a:ext cx="9970347" cy="0"/>
          </a:xfrm>
          <a:prstGeom prst="line">
            <a:avLst/>
          </a:prstGeom>
          <a:ln w="38100">
            <a:solidFill>
              <a:srgbClr val="66372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Стрелка: шеврон 7"/>
          <p:cNvSpPr/>
          <p:nvPr/>
        </p:nvSpPr>
        <p:spPr bwMode="auto">
          <a:xfrm>
            <a:off x="432201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C69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ОБЕСПЕЧЕНИЕ</a:t>
            </a:r>
            <a:endParaRPr/>
          </a:p>
        </p:txBody>
      </p:sp>
      <p:sp>
        <p:nvSpPr>
          <p:cNvPr id="9" name="Стрелка: шеврон 8"/>
          <p:cNvSpPr/>
          <p:nvPr/>
        </p:nvSpPr>
        <p:spPr bwMode="auto">
          <a:xfrm>
            <a:off x="3397889" y="2079100"/>
            <a:ext cx="2698111" cy="700088"/>
          </a:xfrm>
          <a:prstGeom prst="chevron">
            <a:avLst>
              <a:gd name="adj" fmla="val 50000"/>
            </a:avLst>
          </a:prstGeom>
          <a:solidFill>
            <a:srgbClr val="ED5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ПРОИЗВОДСТВО</a:t>
            </a:r>
            <a:endParaRPr/>
          </a:p>
        </p:txBody>
      </p:sp>
      <p:sp>
        <p:nvSpPr>
          <p:cNvPr id="10" name="Стрелка: шеврон 9"/>
          <p:cNvSpPr/>
          <p:nvPr/>
        </p:nvSpPr>
        <p:spPr bwMode="auto">
          <a:xfrm>
            <a:off x="9060236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31B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</a:rPr>
              <a:t>СБЫТ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86398" y="3351816"/>
            <a:ext cx="6858004" cy="154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85108" y="4777599"/>
            <a:ext cx="2375802" cy="1796360"/>
          </a:xfrm>
          <a:prstGeom prst="rect">
            <a:avLst/>
          </a:prstGeom>
        </p:spPr>
      </p:pic>
      <p:sp>
        <p:nvSpPr>
          <p:cNvPr id="12" name="Стрелка: шеврон 11"/>
          <p:cNvSpPr/>
          <p:nvPr/>
        </p:nvSpPr>
        <p:spPr bwMode="auto">
          <a:xfrm>
            <a:off x="6235207" y="2079100"/>
            <a:ext cx="2600325" cy="710732"/>
          </a:xfrm>
          <a:prstGeom prst="chevron">
            <a:avLst>
              <a:gd name="adj" fmla="val 50000"/>
            </a:avLst>
          </a:prstGeom>
          <a:solidFill>
            <a:srgbClr val="552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ПЕРЕРАБОТКА</a:t>
            </a:r>
            <a:endParaRPr/>
          </a:p>
        </p:txBody>
      </p:sp>
      <p:grpSp>
        <p:nvGrpSpPr>
          <p:cNvPr id="19" name="Группа 18"/>
          <p:cNvGrpSpPr/>
          <p:nvPr/>
        </p:nvGrpSpPr>
        <p:grpSpPr bwMode="auto">
          <a:xfrm>
            <a:off x="298813" y="3181851"/>
            <a:ext cx="11361748" cy="1200330"/>
            <a:chOff x="522096" y="3087566"/>
            <a:chExt cx="11361748" cy="1200330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522096" y="3813024"/>
              <a:ext cx="3044022" cy="430887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200" b="1">
                  <a:solidFill>
                    <a:srgbClr val="55210F"/>
                  </a:solidFill>
                </a:rPr>
                <a:t>Хозяйственное участие</a:t>
              </a:r>
              <a:endParaRPr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22096" y="3099554"/>
              <a:ext cx="3044022" cy="461665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Мотивация</a:t>
              </a:r>
              <a:endParaRPr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204207" y="3090964"/>
              <a:ext cx="2955851" cy="461665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Ответственность</a:t>
              </a:r>
              <a:endParaRPr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204208" y="3813025"/>
              <a:ext cx="2955851" cy="461665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Солидарность</a:t>
              </a:r>
              <a:endParaRPr/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283519" y="3087567"/>
              <a:ext cx="2600325" cy="1200329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Желание реинвестировать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rgbClr val="55210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720489" y="3087566"/>
              <a:ext cx="2375803" cy="1200329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Финансовое участие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rgbClr val="55210F"/>
                </a:solidFill>
              </a:endParaRPr>
            </a:p>
          </p:txBody>
        </p:sp>
      </p:grpSp>
      <p:sp>
        <p:nvSpPr>
          <p:cNvPr id="17" name="Объект 2"/>
          <p:cNvSpPr txBox="1"/>
          <p:nvPr/>
        </p:nvSpPr>
        <p:spPr bwMode="auto">
          <a:xfrm>
            <a:off x="1327202" y="701127"/>
            <a:ext cx="9816010" cy="831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1" u="sng">
                <a:solidFill>
                  <a:srgbClr val="ED5136"/>
                </a:solidFill>
              </a:rPr>
              <a:t>ВНУТРИКООПЕРАТИВНАЯ АТМОСФЕРА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52403" y="3349208"/>
            <a:ext cx="6858009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Стрелка: шеврон 7"/>
          <p:cNvSpPr/>
          <p:nvPr/>
        </p:nvSpPr>
        <p:spPr bwMode="auto">
          <a:xfrm>
            <a:off x="432201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ОБЕСПЕЧЕНИЕ</a:t>
            </a:r>
            <a:endParaRPr/>
          </a:p>
        </p:txBody>
      </p:sp>
      <p:sp>
        <p:nvSpPr>
          <p:cNvPr id="9" name="Стрелка: шеврон 8"/>
          <p:cNvSpPr/>
          <p:nvPr/>
        </p:nvSpPr>
        <p:spPr bwMode="auto">
          <a:xfrm>
            <a:off x="3397889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</a:rPr>
              <a:t>ПРОИЗВОДСТВО</a:t>
            </a:r>
            <a:endParaRPr/>
          </a:p>
        </p:txBody>
      </p:sp>
      <p:sp>
        <p:nvSpPr>
          <p:cNvPr id="10" name="Стрелка: шеврон 9"/>
          <p:cNvSpPr/>
          <p:nvPr/>
        </p:nvSpPr>
        <p:spPr bwMode="auto">
          <a:xfrm>
            <a:off x="9060236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</a:rPr>
              <a:t>СБЫТ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86398" y="3351816"/>
            <a:ext cx="6858004" cy="154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85108" y="4777599"/>
            <a:ext cx="2375802" cy="1796360"/>
          </a:xfrm>
          <a:prstGeom prst="rect">
            <a:avLst/>
          </a:prstGeom>
        </p:spPr>
      </p:pic>
      <p:sp>
        <p:nvSpPr>
          <p:cNvPr id="12" name="Стрелка: шеврон 11"/>
          <p:cNvSpPr/>
          <p:nvPr/>
        </p:nvSpPr>
        <p:spPr bwMode="auto">
          <a:xfrm>
            <a:off x="6235207" y="2079100"/>
            <a:ext cx="2600325" cy="710732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ПЕРЕРАБОТКА</a:t>
            </a:r>
            <a:endParaRPr/>
          </a:p>
        </p:txBody>
      </p:sp>
      <p:grpSp>
        <p:nvGrpSpPr>
          <p:cNvPr id="19" name="Группа 18"/>
          <p:cNvGrpSpPr/>
          <p:nvPr/>
        </p:nvGrpSpPr>
        <p:grpSpPr bwMode="auto">
          <a:xfrm>
            <a:off x="298813" y="3181851"/>
            <a:ext cx="11361748" cy="1200330"/>
            <a:chOff x="522096" y="3087566"/>
            <a:chExt cx="11361748" cy="1200330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522096" y="3813024"/>
              <a:ext cx="3044022" cy="430887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200" b="1">
                  <a:solidFill>
                    <a:srgbClr val="55210F"/>
                  </a:solidFill>
                </a:rPr>
                <a:t>Хозяйственное участие</a:t>
              </a:r>
              <a:endParaRPr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22096" y="3099554"/>
              <a:ext cx="3044022" cy="461665"/>
            </a:xfrm>
            <a:prstGeom prst="rect">
              <a:avLst/>
            </a:prstGeom>
            <a:solidFill>
              <a:srgbClr val="ED5136"/>
            </a:solidFill>
            <a:ln w="28575">
              <a:solidFill>
                <a:srgbClr val="ED513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Мотивация</a:t>
              </a:r>
              <a:endParaRPr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204207" y="3090964"/>
              <a:ext cx="2955851" cy="461665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Ответственность</a:t>
              </a:r>
              <a:endParaRPr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204208" y="3813025"/>
              <a:ext cx="2955851" cy="461665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Солидарность</a:t>
              </a:r>
              <a:endParaRPr/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283519" y="3087567"/>
              <a:ext cx="2600325" cy="1200329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Желание реинвестировать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rgbClr val="55210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720489" y="3087566"/>
              <a:ext cx="2375803" cy="1200329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Финансовое участие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rgbClr val="55210F"/>
                </a:solidFill>
              </a:endParaRPr>
            </a:p>
          </p:txBody>
        </p:sp>
      </p:grpSp>
      <p:sp>
        <p:nvSpPr>
          <p:cNvPr id="23" name="Объект 2"/>
          <p:cNvSpPr txBox="1"/>
          <p:nvPr/>
        </p:nvSpPr>
        <p:spPr bwMode="auto">
          <a:xfrm>
            <a:off x="1327202" y="701127"/>
            <a:ext cx="9816010" cy="831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1" u="sng">
                <a:solidFill>
                  <a:srgbClr val="ED5136"/>
                </a:solidFill>
              </a:rPr>
              <a:t>ВНУТРИКООПЕРАТИВНАЯ АТМОСФЕРА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52403" y="3349208"/>
            <a:ext cx="6858009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Мужской профиль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672041" y="1815214"/>
            <a:ext cx="2133600" cy="213360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>
            <a:cxnSpLocks/>
          </p:cNvCxnSpPr>
          <p:nvPr/>
        </p:nvCxnSpPr>
        <p:spPr bwMode="auto">
          <a:xfrm>
            <a:off x="6150415" y="1624714"/>
            <a:ext cx="0" cy="2514600"/>
          </a:xfrm>
          <a:prstGeom prst="line">
            <a:avLst/>
          </a:prstGeom>
          <a:ln w="76200">
            <a:solidFill>
              <a:srgbClr val="57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99" flipH="1">
            <a:off x="8686398" y="3351816"/>
            <a:ext cx="6858004" cy="15436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0" y="5365094"/>
            <a:ext cx="12191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>
                <a:solidFill>
                  <a:srgbClr val="ED5136"/>
                </a:solidFill>
              </a:rPr>
              <a:t>ОСНОВНЫЕ МОТИВАЦИИ У ЧЛЕНА КООПЕРАТИВА</a:t>
            </a:r>
            <a:endParaRPr/>
          </a:p>
        </p:txBody>
      </p:sp>
      <p:pic>
        <p:nvPicPr>
          <p:cNvPr id="5" name="Рисунок 4" descr="Вопросительный знак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368243" y="1978542"/>
            <a:ext cx="1806944" cy="1806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 flipH="1" flipV="1">
            <a:off x="-3352403" y="3349208"/>
            <a:ext cx="6858009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Шрифт, логотип, Графика, символ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l="33041" t="19068" r="32798" b="20000"/>
          <a:stretch/>
        </p:blipFill>
        <p:spPr bwMode="auto">
          <a:xfrm>
            <a:off x="403123" y="364381"/>
            <a:ext cx="2565474" cy="2577603"/>
          </a:xfrm>
          <a:prstGeom prst="rect">
            <a:avLst/>
          </a:prstGeom>
        </p:spPr>
      </p:pic>
      <p:pic>
        <p:nvPicPr>
          <p:cNvPr id="9" name="Рисунок 8" descr="Изображение выглядит как шаблон, Графика, пиксель, дизайн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70042" y="3147708"/>
            <a:ext cx="3429000" cy="3429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3165986" y="595456"/>
            <a:ext cx="8622891" cy="2021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ru-RU" sz="4000" b="1">
                <a:solidFill>
                  <a:srgbClr val="FF5E5B"/>
                </a:solidFill>
                <a:latin typeface="Calibri"/>
                <a:ea typeface="Calibri"/>
                <a:cs typeface="Times New Roman"/>
              </a:rPr>
              <a:t>Международный день кооперативов</a:t>
            </a:r>
            <a:endParaRPr/>
          </a:p>
          <a:p>
            <a:pPr>
              <a:spcAft>
                <a:spcPts val="800"/>
              </a:spcAft>
              <a:defRPr/>
            </a:pPr>
            <a:r>
              <a:rPr lang="ru-RU" sz="3600" b="1" i="1">
                <a:solidFill>
                  <a:srgbClr val="FF5E5B"/>
                </a:solidFill>
                <a:latin typeface="Calibri"/>
                <a:ea typeface="Calibri"/>
                <a:cs typeface="Times New Roman"/>
              </a:rPr>
              <a:t>(</a:t>
            </a:r>
            <a:r>
              <a:rPr lang="en-US" sz="3600" b="1" i="1">
                <a:solidFill>
                  <a:srgbClr val="FF5E5B"/>
                </a:solidFill>
                <a:latin typeface="Calibri"/>
                <a:ea typeface="Calibri"/>
                <a:cs typeface="Times New Roman"/>
              </a:rPr>
              <a:t>International Day of Cooperatives</a:t>
            </a:r>
            <a:r>
              <a:rPr lang="ru-RU" sz="3600" b="1" i="1">
                <a:solidFill>
                  <a:srgbClr val="FF5E5B"/>
                </a:solidFill>
                <a:latin typeface="Calibri"/>
                <a:ea typeface="Calibri"/>
                <a:cs typeface="Times New Roman"/>
              </a:rPr>
              <a:t>)</a:t>
            </a:r>
            <a:endParaRPr/>
          </a:p>
          <a:p>
            <a:pPr>
              <a:spcAft>
                <a:spcPts val="800"/>
              </a:spcAft>
              <a:defRPr/>
            </a:pPr>
            <a:r>
              <a:rPr lang="ru-RU" sz="3600" b="1">
                <a:solidFill>
                  <a:srgbClr val="FF5E5B"/>
                </a:solidFill>
                <a:latin typeface="Calibri"/>
                <a:ea typeface="Calibri"/>
                <a:cs typeface="Times New Roman"/>
              </a:rPr>
              <a:t>1 июля 2023 г.</a:t>
            </a:r>
            <a:endParaRPr lang="ru-RU" sz="3600" b="1">
              <a:solidFill>
                <a:srgbClr val="FF5E5B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2340078" y="3708046"/>
            <a:ext cx="62926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>
                <a:solidFill>
                  <a:schemeClr val="tx1">
                    <a:lumMod val="65000"/>
                    <a:lumOff val="35000"/>
                  </a:schemeClr>
                </a:solidFill>
              </a:rPr>
              <a:t>#coopsday </a:t>
            </a:r>
            <a:endParaRPr lang="ru-RU" sz="48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>
              <a:defRPr/>
            </a:pPr>
            <a:r>
              <a:rPr lang="en-US" sz="4800" b="1">
                <a:solidFill>
                  <a:schemeClr val="tx1">
                    <a:lumMod val="65000"/>
                    <a:lumOff val="35000"/>
                  </a:schemeClr>
                </a:solidFill>
              </a:rPr>
              <a:t>#coopsday_2023 </a:t>
            </a:r>
            <a:endParaRPr lang="ru-RU" sz="48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>
              <a:defRPr/>
            </a:pPr>
            <a:r>
              <a:rPr lang="en-US" sz="4800" b="1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4800" b="1">
                <a:solidFill>
                  <a:schemeClr val="tx1">
                    <a:lumMod val="65000"/>
                    <a:lumOff val="35000"/>
                  </a:schemeClr>
                </a:solidFill>
              </a:rPr>
              <a:t>день_кооперативов</a:t>
            </a:r>
            <a:endParaRPr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0" y="5869858"/>
            <a:ext cx="192958" cy="988142"/>
          </a:xfrm>
          <a:prstGeom prst="rect">
            <a:avLst/>
          </a:prstGeom>
          <a:solidFill>
            <a:srgbClr val="FF5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 rot="5400000">
            <a:off x="397592" y="6267450"/>
            <a:ext cx="192958" cy="988142"/>
          </a:xfrm>
          <a:prstGeom prst="rect">
            <a:avLst/>
          </a:prstGeom>
          <a:solidFill>
            <a:srgbClr val="FF5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1999042" y="0"/>
            <a:ext cx="192958" cy="9881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 rot="5400000">
            <a:off x="11601450" y="-414713"/>
            <a:ext cx="192958" cy="9881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2125367" y="5303855"/>
            <a:ext cx="8274871" cy="593821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4400" b="1">
                <a:solidFill>
                  <a:srgbClr val="55210F"/>
                </a:solidFill>
                <a:ea typeface="Calibri"/>
                <a:cs typeface="Times New Roman"/>
              </a:rPr>
              <a:t>Инвестировать</a:t>
            </a:r>
            <a:endParaRPr/>
          </a:p>
        </p:txBody>
      </p:sp>
      <p:sp>
        <p:nvSpPr>
          <p:cNvPr id="7" name="Подзаголовок 2"/>
          <p:cNvSpPr txBox="1"/>
          <p:nvPr/>
        </p:nvSpPr>
        <p:spPr bwMode="auto">
          <a:xfrm>
            <a:off x="2125367" y="1158399"/>
            <a:ext cx="9889424" cy="1255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400" b="1">
                <a:solidFill>
                  <a:srgbClr val="55210F"/>
                </a:solidFill>
                <a:ea typeface="Calibri"/>
                <a:cs typeface="Times New Roman"/>
              </a:rPr>
              <a:t>Зарабатывать больше</a:t>
            </a:r>
            <a:endParaRPr/>
          </a:p>
        </p:txBody>
      </p:sp>
      <p:sp>
        <p:nvSpPr>
          <p:cNvPr id="22" name="Подзаголовок 2"/>
          <p:cNvSpPr txBox="1"/>
          <p:nvPr/>
        </p:nvSpPr>
        <p:spPr bwMode="auto">
          <a:xfrm>
            <a:off x="2125367" y="3132089"/>
            <a:ext cx="7497632" cy="593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400" b="1">
                <a:solidFill>
                  <a:srgbClr val="55210F"/>
                </a:solidFill>
                <a:ea typeface="Calibri"/>
                <a:cs typeface="Times New Roman"/>
              </a:rPr>
              <a:t>Упростить себе жизнь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12" name="Рисунок 11" descr="Диаграмма с подъемом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3784" y="798601"/>
            <a:ext cx="1255819" cy="1255819"/>
          </a:xfrm>
          <a:prstGeom prst="rect">
            <a:avLst/>
          </a:prstGeom>
        </p:spPr>
      </p:pic>
      <p:pic>
        <p:nvPicPr>
          <p:cNvPr id="14" name="Рисунок 13" descr="Отпуск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268181" y="2622289"/>
            <a:ext cx="1462604" cy="1462604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 bwMode="auto">
          <a:xfrm>
            <a:off x="450726" y="5071844"/>
            <a:ext cx="1436065" cy="1057844"/>
            <a:chOff x="552893" y="5341939"/>
            <a:chExt cx="1198287" cy="914400"/>
          </a:xfrm>
          <a:solidFill>
            <a:srgbClr val="ED5136"/>
          </a:solidFill>
        </p:grpSpPr>
        <p:pic>
          <p:nvPicPr>
            <p:cNvPr id="20" name="Рисунок 19" descr="Рубль со сплошной заливкой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836780" y="5341939"/>
              <a:ext cx="914400" cy="914400"/>
            </a:xfrm>
            <a:prstGeom prst="rect">
              <a:avLst/>
            </a:prstGeom>
          </p:spPr>
        </p:pic>
        <p:pic>
          <p:nvPicPr>
            <p:cNvPr id="19" name="Рисунок 18" descr="Добавить со сплошной заливкой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552893" y="5633575"/>
              <a:ext cx="462474" cy="46247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Объект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13176" y="5378573"/>
            <a:ext cx="629697" cy="684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1040989" y="5478204"/>
            <a:ext cx="779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ED5136"/>
                </a:solidFill>
              </a:rPr>
              <a:t>ст. 1. ФЗ № 193 от 15.11.1995 г. 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sp>
        <p:nvSpPr>
          <p:cNvPr id="2" name="Подзаголовок 2"/>
          <p:cNvSpPr txBox="1"/>
          <p:nvPr/>
        </p:nvSpPr>
        <p:spPr bwMode="auto">
          <a:xfrm>
            <a:off x="1620977" y="430703"/>
            <a:ext cx="8274871" cy="593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400" b="1" u="sng">
                <a:solidFill>
                  <a:srgbClr val="ED5136"/>
                </a:solidFill>
                <a:ea typeface="Calibri"/>
                <a:cs typeface="Times New Roman"/>
              </a:rPr>
              <a:t>Инвестировать</a:t>
            </a:r>
            <a:endParaRPr/>
          </a:p>
        </p:txBody>
      </p:sp>
      <p:grpSp>
        <p:nvGrpSpPr>
          <p:cNvPr id="4" name="Группа 3"/>
          <p:cNvGrpSpPr/>
          <p:nvPr/>
        </p:nvGrpSpPr>
        <p:grpSpPr bwMode="auto">
          <a:xfrm>
            <a:off x="184912" y="152115"/>
            <a:ext cx="1436065" cy="1057844"/>
            <a:chOff x="552893" y="5341939"/>
            <a:chExt cx="1198287" cy="914400"/>
          </a:xfrm>
          <a:solidFill>
            <a:srgbClr val="ED5136"/>
          </a:solidFill>
        </p:grpSpPr>
        <p:pic>
          <p:nvPicPr>
            <p:cNvPr id="9" name="Рисунок 8" descr="Рубль со сплошной заливкой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836780" y="5341939"/>
              <a:ext cx="914400" cy="914400"/>
            </a:xfrm>
            <a:prstGeom prst="rect">
              <a:avLst/>
            </a:prstGeom>
          </p:spPr>
        </p:pic>
        <p:pic>
          <p:nvPicPr>
            <p:cNvPr id="10" name="Рисунок 9" descr="Добавить со сплошной заливкой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552893" y="5633575"/>
              <a:ext cx="462474" cy="462474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 bwMode="auto">
          <a:xfrm>
            <a:off x="313176" y="2263778"/>
            <a:ext cx="1139326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800" b="1" i="1">
                <a:solidFill>
                  <a:srgbClr val="ED5136"/>
                </a:solidFill>
              </a:rPr>
              <a:t>ПАЕВОЙ ВЗНОС </a:t>
            </a:r>
            <a:r>
              <a:rPr lang="ru-RU" sz="2800" b="1" i="1" u="none" strike="noStrike">
                <a:solidFill>
                  <a:srgbClr val="55210F"/>
                </a:solidFill>
              </a:rPr>
              <a:t> –</a:t>
            </a:r>
            <a:r>
              <a:rPr lang="ru-RU" sz="2800" b="1" i="1"/>
              <a:t> имущественный взнос члена кооператива или ассоциированного члена кооператива в паевой фонд кооператива деньгами, земельными участками, земельными и имущественными долями либо иным имуществом или имущественными правами, имеющими денежную оценку. Паевой взнос члена кооператива может быть обязательным и дополнительным.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13176" y="192911"/>
            <a:ext cx="11016343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2800" b="1" i="1" u="none" strike="noStrike">
                <a:solidFill>
                  <a:srgbClr val="ED5236"/>
                </a:solidFill>
              </a:rPr>
              <a:t>ДИВИДЕНД </a:t>
            </a:r>
            <a:r>
              <a:rPr lang="ru-RU" sz="2800" b="1" i="1" u="none" strike="noStrike">
                <a:solidFill>
                  <a:srgbClr val="55210F"/>
                </a:solidFill>
              </a:rPr>
              <a:t>–</a:t>
            </a:r>
            <a:r>
              <a:rPr lang="ru-RU" sz="2800" b="1" i="1" u="none" strike="noStrike">
                <a:solidFill>
                  <a:srgbClr val="ED5236"/>
                </a:solidFill>
              </a:rPr>
              <a:t> </a:t>
            </a:r>
            <a:r>
              <a:rPr lang="ru-RU" sz="2800" b="1" i="1" u="none" strike="noStrike">
                <a:solidFill>
                  <a:srgbClr val="55210F"/>
                </a:solidFill>
              </a:rPr>
              <a:t>часть прибыли кооператива, выплачиваемая по дополнительным паям членов и паевым взносам ассоциированных членов кооператива в размере, установленном настоящим Федеральным законом и уставом кооператива.</a:t>
            </a:r>
            <a:endParaRPr lang="ru-RU" sz="2800" b="1" i="1" u="none" strike="noStrike">
              <a:solidFill>
                <a:srgbClr val="55210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313176" y="1430764"/>
            <a:ext cx="111034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br>
              <a:rPr lang="ru-RU" sz="2800" b="1" i="1">
                <a:solidFill>
                  <a:srgbClr val="55210F"/>
                </a:solidFill>
              </a:rPr>
            </a:br>
            <a:r>
              <a:rPr lang="ru-RU" sz="2800" b="1" i="1">
                <a:solidFill>
                  <a:srgbClr val="ED5136"/>
                </a:solidFill>
              </a:rPr>
              <a:t>ДОПОЛНИТЕЛЬНЫЙ ПАЕВОЙ ВЗНОС </a:t>
            </a:r>
            <a:r>
              <a:rPr lang="ru-RU" sz="2800" b="1" i="1" u="none" strike="noStrike">
                <a:solidFill>
                  <a:srgbClr val="55210F"/>
                </a:solidFill>
              </a:rPr>
              <a:t> –</a:t>
            </a:r>
            <a:r>
              <a:rPr lang="ru-RU" sz="2800" b="1" i="1">
                <a:solidFill>
                  <a:srgbClr val="55210F"/>
                </a:solidFill>
              </a:rPr>
              <a:t> паевой взнос члена кооператива, вносимый им по своему желанию сверх обязательного паевого взноса, по которому он получает дивиденды в размере и в порядке, которые предусмотрены настоящим Федеральным законом и уставом кооператива.</a:t>
            </a:r>
            <a:endParaRPr/>
          </a:p>
        </p:txBody>
      </p:sp>
      <p:sp>
        <p:nvSpPr>
          <p:cNvPr id="16" name="Объект 2"/>
          <p:cNvSpPr>
            <a:spLocks noGrp="1"/>
          </p:cNvSpPr>
          <p:nvPr>
            <p:ph idx="1"/>
          </p:nvPr>
        </p:nvSpPr>
        <p:spPr bwMode="auto">
          <a:xfrm>
            <a:off x="313176" y="4273444"/>
            <a:ext cx="11103428" cy="2510128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ru-RU" b="1" i="1" u="none" strike="noStrike">
                <a:solidFill>
                  <a:srgbClr val="ED5236"/>
                </a:solidFill>
              </a:rPr>
              <a:t>АССОЦИИРОВАННЫЙ ЧЛЕН КООПЕРАТИВА </a:t>
            </a:r>
            <a:r>
              <a:rPr lang="ru-RU" b="1" i="1" u="none" strike="noStrike">
                <a:solidFill>
                  <a:srgbClr val="55210F"/>
                </a:solidFill>
              </a:rPr>
              <a:t>–</a:t>
            </a:r>
            <a:r>
              <a:rPr lang="ru-RU" b="1" i="1" u="none" strike="noStrike">
                <a:solidFill>
                  <a:srgbClr val="ED5236"/>
                </a:solidFill>
              </a:rPr>
              <a:t> </a:t>
            </a:r>
            <a:r>
              <a:rPr lang="ru-RU" b="1" i="1" u="none" strike="noStrike">
                <a:solidFill>
                  <a:srgbClr val="55210F"/>
                </a:solidFill>
              </a:rPr>
              <a:t>физическое или юридическое лицо, внесшее паевой взнос</a:t>
            </a:r>
            <a:r>
              <a:rPr lang="ru-RU" b="1" i="1">
                <a:solidFill>
                  <a:srgbClr val="55210F"/>
                </a:solidFill>
              </a:rPr>
              <a:t> (</a:t>
            </a:r>
            <a:r>
              <a:rPr lang="ru-RU" b="1" i="1" u="none" strike="noStrike">
                <a:solidFill>
                  <a:srgbClr val="55210F"/>
                </a:solidFill>
              </a:rPr>
              <a:t>по которому </a:t>
            </a:r>
            <a:r>
              <a:rPr lang="ru-RU" b="1" i="1">
                <a:solidFill>
                  <a:srgbClr val="55210F"/>
                </a:solidFill>
              </a:rPr>
              <a:t>станет</a:t>
            </a:r>
            <a:r>
              <a:rPr lang="ru-RU" b="1" i="1" u="none" strike="noStrike">
                <a:solidFill>
                  <a:srgbClr val="55210F"/>
                </a:solidFill>
              </a:rPr>
              <a:t> получать ДИВИДЕНДЫ), несущее риск убытков, связанных с деятельностью кооператива, в пределах стоимости своего паевого взноса и имеющее право голоса в кооперативе с учётом ограничений.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86399" y="3351817"/>
            <a:ext cx="6858001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740229" y="1564369"/>
            <a:ext cx="11321142" cy="186463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800" b="1" i="1" u="none" strike="noStrike">
                <a:solidFill>
                  <a:srgbClr val="55210F"/>
                </a:solidFill>
              </a:rPr>
              <a:t>п. 10. По договору в письменной форме с ассоциированными членами возможна выплата дивидендов полностью или частично различными услугами (обеспечение топливом, обработка земельного участка, поставка продовольствия, кормов и другими).</a:t>
            </a:r>
            <a:endParaRPr lang="ru-RU" sz="2800" b="1" i="1" u="none" strike="noStrike">
              <a:solidFill>
                <a:srgbClr val="55210F"/>
              </a:solidFill>
            </a:endParaRPr>
          </a:p>
          <a:p>
            <a:pPr marL="0" indent="0">
              <a:buNone/>
              <a:defRPr/>
            </a:pPr>
            <a:endParaRPr lang="ru-RU"/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40229" y="3812810"/>
            <a:ext cx="870566" cy="9462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1755175" y="4074607"/>
            <a:ext cx="779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ED5136"/>
                </a:solidFill>
              </a:rPr>
              <a:t>Ст. 14. ФЗ № 193 от 15.11.1995 г. </a:t>
            </a:r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 flipH="1" flipV="1">
            <a:off x="-3339151" y="3365062"/>
            <a:ext cx="6832091" cy="1537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99" flipH="1">
            <a:off x="8699063" y="3365062"/>
            <a:ext cx="6832091" cy="1537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60235" y="232012"/>
            <a:ext cx="4519362" cy="6393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Изображение выглядит как стол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911972" y="232012"/>
            <a:ext cx="4586155" cy="6393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 bwMode="auto">
          <a:xfrm>
            <a:off x="5996152" y="3840756"/>
            <a:ext cx="199696" cy="3032234"/>
          </a:xfrm>
          <a:prstGeom prst="rect">
            <a:avLst/>
          </a:prstGeom>
          <a:solidFill>
            <a:srgbClr val="C3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5996152" y="0"/>
            <a:ext cx="199696" cy="3032234"/>
          </a:xfrm>
          <a:prstGeom prst="rect">
            <a:avLst/>
          </a:prstGeom>
          <a:solidFill>
            <a:srgbClr val="C39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05430" y="602204"/>
            <a:ext cx="10674199" cy="505573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sz="2400" b="1" i="1">
                <a:solidFill>
                  <a:srgbClr val="55210F"/>
                </a:solidFill>
              </a:rPr>
              <a:t>п</a:t>
            </a:r>
            <a:r>
              <a:rPr lang="ru-RU" sz="2400" b="1" i="1" u="none" strike="noStrike">
                <a:solidFill>
                  <a:srgbClr val="55210F"/>
                </a:solidFill>
              </a:rPr>
              <a:t>. 1. Прибыль кооператива, определяемая по данным бухгалтерской (финансовой) отчетности и остающаяся после уплаты налогов, сборов и обязательных платежей, распределяется следующим образом:</a:t>
            </a:r>
            <a:endParaRPr/>
          </a:p>
          <a:p>
            <a:pPr marL="0" indent="457200">
              <a:buNone/>
              <a:defRPr/>
            </a:pPr>
            <a:r>
              <a:rPr lang="ru-RU" sz="2400" b="1" i="0" u="none" strike="noStrike">
                <a:solidFill>
                  <a:srgbClr val="55210F"/>
                </a:solidFill>
              </a:rPr>
              <a:t>1) на погашение просроченных долгов;</a:t>
            </a:r>
            <a:endParaRPr/>
          </a:p>
          <a:p>
            <a:pPr marL="0" indent="457200">
              <a:buNone/>
              <a:defRPr/>
            </a:pPr>
            <a:r>
              <a:rPr lang="ru-RU" sz="2400" b="1" i="0" u="none" strike="noStrike">
                <a:solidFill>
                  <a:srgbClr val="55210F"/>
                </a:solidFill>
              </a:rPr>
              <a:t>2) в резервный фонд и предусмотренные уставом кооператива иные неделимые фонды;</a:t>
            </a:r>
            <a:endParaRPr/>
          </a:p>
          <a:p>
            <a:pPr marL="0" indent="457200">
              <a:buNone/>
              <a:defRPr/>
            </a:pPr>
            <a:r>
              <a:rPr lang="ru-RU" sz="2400" b="1">
                <a:solidFill>
                  <a:srgbClr val="55210F"/>
                </a:solidFill>
              </a:rPr>
              <a:t>3</a:t>
            </a:r>
            <a:r>
              <a:rPr lang="ru-RU" sz="2400" b="1" i="0" u="none" strike="noStrike">
                <a:solidFill>
                  <a:srgbClr val="55210F"/>
                </a:solidFill>
              </a:rPr>
              <a:t>) на выплату причитающихся по дополнительным паевым взносам членов и паевым взносам ассоциированных членов кооператива дивидендов и премирование членов кооператива и его работников, общая сумма которых не должна превышать 30 процентов от прибыли кооператива, подлежащей распределению;</a:t>
            </a:r>
            <a:endParaRPr/>
          </a:p>
          <a:p>
            <a:pPr marL="0" indent="457200">
              <a:buNone/>
              <a:defRPr/>
            </a:pPr>
            <a:r>
              <a:rPr lang="ru-RU" sz="2400" b="1">
                <a:solidFill>
                  <a:srgbClr val="55210F"/>
                </a:solidFill>
              </a:rPr>
              <a:t>4</a:t>
            </a:r>
            <a:r>
              <a:rPr lang="ru-RU" sz="2400" b="1" i="0" u="none" strike="noStrike">
                <a:solidFill>
                  <a:srgbClr val="55210F"/>
                </a:solidFill>
              </a:rPr>
              <a:t>) на кооперативные выплаты.</a:t>
            </a:r>
            <a:endParaRPr/>
          </a:p>
          <a:p>
            <a:pPr>
              <a:defRPr/>
            </a:pPr>
            <a:endParaRPr lang="ru-RU">
              <a:solidFill>
                <a:srgbClr val="55210F"/>
              </a:solidFill>
            </a:endParaRPr>
          </a:p>
        </p:txBody>
      </p:sp>
      <p:pic>
        <p:nvPicPr>
          <p:cNvPr id="4" name="Объект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8200" y="5657938"/>
            <a:ext cx="870566" cy="946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853145" y="5919735"/>
            <a:ext cx="779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ED5136"/>
                </a:solidFill>
              </a:rPr>
              <a:t>Ст. 36. ФЗ № 193 от 15.11.1995 г.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/>
          <p:nvPr/>
        </p:nvSpPr>
        <p:spPr bwMode="auto">
          <a:xfrm>
            <a:off x="2114735" y="633437"/>
            <a:ext cx="7497632" cy="593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400" b="1" u="sng">
                <a:solidFill>
                  <a:srgbClr val="ED5136"/>
                </a:solidFill>
                <a:ea typeface="Calibri"/>
                <a:cs typeface="Times New Roman"/>
              </a:rPr>
              <a:t>Упростить себе жизнь</a:t>
            </a:r>
            <a:endParaRPr/>
          </a:p>
        </p:txBody>
      </p:sp>
      <p:pic>
        <p:nvPicPr>
          <p:cNvPr id="3" name="Рисунок 2" descr="Отпуск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>
            <a:off x="257549" y="123637"/>
            <a:ext cx="1462604" cy="1462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382772" y="1786017"/>
            <a:ext cx="1173479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sz="3600" b="1" i="1">
                <a:solidFill>
                  <a:srgbClr val="55210F"/>
                </a:solidFill>
              </a:rPr>
              <a:t>Кооператив берёт на исполнение часть невыгодных/трудоёмких хозяйственных процессов членов кооператива (</a:t>
            </a:r>
            <a:r>
              <a:rPr lang="ru-RU" sz="2800" b="1" i="1">
                <a:solidFill>
                  <a:srgbClr val="55210F"/>
                </a:solidFill>
              </a:rPr>
              <a:t>сбыт, снабжение, обслуживание, хранение, логистика, маркетинг, аналитика, переработка и т. д.</a:t>
            </a:r>
            <a:r>
              <a:rPr lang="ru-RU" sz="3600" b="1" i="1">
                <a:solidFill>
                  <a:srgbClr val="55210F"/>
                </a:solidFill>
              </a:rPr>
              <a:t>), 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3600" b="1" i="1">
                <a:solidFill>
                  <a:srgbClr val="55210F"/>
                </a:solidFill>
              </a:rPr>
              <a:t>что позволяет конкретному хозяйству высвободить свои силы, время, ресурсы и чаще всего ещё повысить свою доходность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/>
          <p:nvPr/>
        </p:nvSpPr>
        <p:spPr bwMode="auto">
          <a:xfrm>
            <a:off x="1151288" y="221438"/>
            <a:ext cx="9889424" cy="724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400" b="1" u="sng">
                <a:solidFill>
                  <a:srgbClr val="ED5136"/>
                </a:solidFill>
                <a:ea typeface="Calibri"/>
                <a:cs typeface="Times New Roman"/>
              </a:rPr>
              <a:t>Зарабатывать больше</a:t>
            </a:r>
            <a:endParaRPr/>
          </a:p>
        </p:txBody>
      </p:sp>
      <p:pic>
        <p:nvPicPr>
          <p:cNvPr id="3" name="Рисунок 2" descr="Диаграмма с подъемом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2204" y="107485"/>
            <a:ext cx="885483" cy="885483"/>
          </a:xfrm>
          <a:prstGeom prst="rect">
            <a:avLst/>
          </a:prstGeom>
        </p:spPr>
      </p:pic>
      <p:sp>
        <p:nvSpPr>
          <p:cNvPr id="4" name="Объект 2"/>
          <p:cNvSpPr txBox="1"/>
          <p:nvPr/>
        </p:nvSpPr>
        <p:spPr bwMode="auto">
          <a:xfrm>
            <a:off x="7753567" y="1945067"/>
            <a:ext cx="3307005" cy="7249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3200" b="1">
                <a:solidFill>
                  <a:srgbClr val="31B44A"/>
                </a:solidFill>
              </a:rPr>
              <a:t>Выгодно сбывать</a:t>
            </a:r>
            <a:endParaRPr lang="ru-RU" sz="3200">
              <a:solidFill>
                <a:srgbClr val="31B44A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6562868" y="1926507"/>
            <a:ext cx="1092652" cy="654828"/>
            <a:chOff x="640455" y="2998135"/>
            <a:chExt cx="1916345" cy="1148468"/>
          </a:xfrm>
          <a:solidFill>
            <a:srgbClr val="31B44A"/>
          </a:solidFill>
        </p:grpSpPr>
        <p:sp>
          <p:nvSpPr>
            <p:cNvPr id="6" name="Полилиния: фигура 5"/>
            <p:cNvSpPr/>
            <p:nvPr/>
          </p:nvSpPr>
          <p:spPr bwMode="auto">
            <a:xfrm>
              <a:off x="1482320" y="3926103"/>
              <a:ext cx="173005" cy="186956"/>
            </a:xfrm>
            <a:custGeom>
              <a:avLst/>
              <a:gdLst>
                <a:gd name="connsiteX0" fmla="*/ 47867 w 173005"/>
                <a:gd name="connsiteY0" fmla="*/ 186957 h 186956"/>
                <a:gd name="connsiteX1" fmla="*/ 14750 w 173005"/>
                <a:gd name="connsiteY1" fmla="*/ 175918 h 186956"/>
                <a:gd name="connsiteX2" fmla="*/ 10335 w 173005"/>
                <a:gd name="connsiteY2" fmla="*/ 114100 h 186956"/>
                <a:gd name="connsiteX3" fmla="*/ 96438 w 173005"/>
                <a:gd name="connsiteY3" fmla="*/ 14750 h 186956"/>
                <a:gd name="connsiteX4" fmla="*/ 158256 w 173005"/>
                <a:gd name="connsiteY4" fmla="*/ 10335 h 186956"/>
                <a:gd name="connsiteX5" fmla="*/ 162671 w 173005"/>
                <a:gd name="connsiteY5" fmla="*/ 72152 h 186956"/>
                <a:gd name="connsiteX6" fmla="*/ 76568 w 173005"/>
                <a:gd name="connsiteY6" fmla="*/ 171502 h 186956"/>
                <a:gd name="connsiteX7" fmla="*/ 47867 w 173005"/>
                <a:gd name="connsiteY7" fmla="*/ 186957 h 186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005" h="186956" fill="norm" stroke="1" extrusionOk="0">
                  <a:moveTo>
                    <a:pt x="47867" y="186957"/>
                  </a:moveTo>
                  <a:cubicBezTo>
                    <a:pt x="36828" y="186957"/>
                    <a:pt x="23581" y="184749"/>
                    <a:pt x="14750" y="175918"/>
                  </a:cubicBezTo>
                  <a:cubicBezTo>
                    <a:pt x="-2912" y="160463"/>
                    <a:pt x="-5120" y="131762"/>
                    <a:pt x="10335" y="114100"/>
                  </a:cubicBezTo>
                  <a:lnTo>
                    <a:pt x="96438" y="14750"/>
                  </a:lnTo>
                  <a:cubicBezTo>
                    <a:pt x="111892" y="-2912"/>
                    <a:pt x="140593" y="-5120"/>
                    <a:pt x="158256" y="10335"/>
                  </a:cubicBezTo>
                  <a:cubicBezTo>
                    <a:pt x="175918" y="25789"/>
                    <a:pt x="178126" y="54490"/>
                    <a:pt x="162671" y="72152"/>
                  </a:cubicBezTo>
                  <a:lnTo>
                    <a:pt x="76568" y="171502"/>
                  </a:lnTo>
                  <a:cubicBezTo>
                    <a:pt x="69945" y="180333"/>
                    <a:pt x="58906" y="184749"/>
                    <a:pt x="47867" y="186957"/>
                  </a:cubicBezTo>
                  <a:close/>
                </a:path>
              </a:pathLst>
            </a:custGeom>
            <a:grpFill/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Полилиния: фигура 6"/>
            <p:cNvSpPr/>
            <p:nvPr/>
          </p:nvSpPr>
          <p:spPr bwMode="auto">
            <a:xfrm>
              <a:off x="1335529" y="3836714"/>
              <a:ext cx="210486" cy="226118"/>
            </a:xfrm>
            <a:custGeom>
              <a:avLst/>
              <a:gdLst>
                <a:gd name="connsiteX0" fmla="*/ 59984 w 210486"/>
                <a:gd name="connsiteY0" fmla="*/ 225567 h 226118"/>
                <a:gd name="connsiteX1" fmla="*/ 18036 w 210486"/>
                <a:gd name="connsiteY1" fmla="*/ 212320 h 226118"/>
                <a:gd name="connsiteX2" fmla="*/ 13621 w 210486"/>
                <a:gd name="connsiteY2" fmla="*/ 135048 h 226118"/>
                <a:gd name="connsiteX3" fmla="*/ 115178 w 210486"/>
                <a:gd name="connsiteY3" fmla="*/ 18036 h 226118"/>
                <a:gd name="connsiteX4" fmla="*/ 192450 w 210486"/>
                <a:gd name="connsiteY4" fmla="*/ 13621 h 226118"/>
                <a:gd name="connsiteX5" fmla="*/ 196866 w 210486"/>
                <a:gd name="connsiteY5" fmla="*/ 90893 h 226118"/>
                <a:gd name="connsiteX6" fmla="*/ 95308 w 210486"/>
                <a:gd name="connsiteY6" fmla="*/ 207905 h 226118"/>
                <a:gd name="connsiteX7" fmla="*/ 59984 w 210486"/>
                <a:gd name="connsiteY7" fmla="*/ 225567 h 226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486" h="226118" fill="norm" stroke="1" extrusionOk="0">
                  <a:moveTo>
                    <a:pt x="59984" y="225567"/>
                  </a:moveTo>
                  <a:cubicBezTo>
                    <a:pt x="44529" y="227774"/>
                    <a:pt x="31283" y="223359"/>
                    <a:pt x="18036" y="212320"/>
                  </a:cubicBezTo>
                  <a:cubicBezTo>
                    <a:pt x="-4042" y="192450"/>
                    <a:pt x="-6249" y="157126"/>
                    <a:pt x="13621" y="135048"/>
                  </a:cubicBezTo>
                  <a:lnTo>
                    <a:pt x="115178" y="18036"/>
                  </a:lnTo>
                  <a:cubicBezTo>
                    <a:pt x="135048" y="-4042"/>
                    <a:pt x="170372" y="-6249"/>
                    <a:pt x="192450" y="13621"/>
                  </a:cubicBezTo>
                  <a:cubicBezTo>
                    <a:pt x="214528" y="33490"/>
                    <a:pt x="216736" y="68815"/>
                    <a:pt x="196866" y="90893"/>
                  </a:cubicBezTo>
                  <a:lnTo>
                    <a:pt x="95308" y="207905"/>
                  </a:lnTo>
                  <a:cubicBezTo>
                    <a:pt x="86477" y="218943"/>
                    <a:pt x="73230" y="225567"/>
                    <a:pt x="59984" y="225567"/>
                  </a:cubicBezTo>
                  <a:close/>
                </a:path>
              </a:pathLst>
            </a:custGeom>
            <a:grpFill/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Полилиния: фигура 7"/>
            <p:cNvSpPr/>
            <p:nvPr/>
          </p:nvSpPr>
          <p:spPr bwMode="auto">
            <a:xfrm>
              <a:off x="1185275" y="3732823"/>
              <a:ext cx="232815" cy="248193"/>
            </a:xfrm>
            <a:custGeom>
              <a:avLst/>
              <a:gdLst>
                <a:gd name="connsiteX0" fmla="*/ 71149 w 232815"/>
                <a:gd name="connsiteY0" fmla="*/ 247770 h 248193"/>
                <a:gd name="connsiteX1" fmla="*/ 22578 w 232815"/>
                <a:gd name="connsiteY1" fmla="*/ 232316 h 248193"/>
                <a:gd name="connsiteX2" fmla="*/ 15954 w 232815"/>
                <a:gd name="connsiteY2" fmla="*/ 139590 h 248193"/>
                <a:gd name="connsiteX3" fmla="*/ 117512 w 232815"/>
                <a:gd name="connsiteY3" fmla="*/ 22578 h 248193"/>
                <a:gd name="connsiteX4" fmla="*/ 210238 w 232815"/>
                <a:gd name="connsiteY4" fmla="*/ 15954 h 248193"/>
                <a:gd name="connsiteX5" fmla="*/ 216862 w 232815"/>
                <a:gd name="connsiteY5" fmla="*/ 108681 h 248193"/>
                <a:gd name="connsiteX6" fmla="*/ 115304 w 232815"/>
                <a:gd name="connsiteY6" fmla="*/ 225693 h 248193"/>
                <a:gd name="connsiteX7" fmla="*/ 71149 w 232815"/>
                <a:gd name="connsiteY7" fmla="*/ 247770 h 24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2815" h="248193" fill="norm" stroke="1" extrusionOk="0">
                  <a:moveTo>
                    <a:pt x="71149" y="247770"/>
                  </a:moveTo>
                  <a:cubicBezTo>
                    <a:pt x="53486" y="249978"/>
                    <a:pt x="35824" y="243355"/>
                    <a:pt x="22578" y="232316"/>
                  </a:cubicBezTo>
                  <a:cubicBezTo>
                    <a:pt x="-3916" y="208030"/>
                    <a:pt x="-8331" y="166083"/>
                    <a:pt x="15954" y="139590"/>
                  </a:cubicBezTo>
                  <a:lnTo>
                    <a:pt x="117512" y="22578"/>
                  </a:lnTo>
                  <a:cubicBezTo>
                    <a:pt x="141797" y="-3916"/>
                    <a:pt x="183745" y="-8331"/>
                    <a:pt x="210238" y="15954"/>
                  </a:cubicBezTo>
                  <a:cubicBezTo>
                    <a:pt x="236731" y="40240"/>
                    <a:pt x="241147" y="82187"/>
                    <a:pt x="216862" y="108681"/>
                  </a:cubicBezTo>
                  <a:lnTo>
                    <a:pt x="115304" y="225693"/>
                  </a:lnTo>
                  <a:cubicBezTo>
                    <a:pt x="104265" y="238939"/>
                    <a:pt x="86603" y="247770"/>
                    <a:pt x="71149" y="247770"/>
                  </a:cubicBezTo>
                  <a:close/>
                </a:path>
              </a:pathLst>
            </a:custGeom>
            <a:grpFill/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Полилиния: фигура 8"/>
            <p:cNvSpPr/>
            <p:nvPr/>
          </p:nvSpPr>
          <p:spPr bwMode="auto">
            <a:xfrm>
              <a:off x="1024107" y="3635681"/>
              <a:ext cx="248270" cy="263647"/>
            </a:xfrm>
            <a:custGeom>
              <a:avLst/>
              <a:gdLst>
                <a:gd name="connsiteX0" fmla="*/ 71149 w 248270"/>
                <a:gd name="connsiteY0" fmla="*/ 263225 h 263647"/>
                <a:gd name="connsiteX1" fmla="*/ 22578 w 248270"/>
                <a:gd name="connsiteY1" fmla="*/ 247770 h 263647"/>
                <a:gd name="connsiteX2" fmla="*/ 15954 w 248270"/>
                <a:gd name="connsiteY2" fmla="*/ 155044 h 263647"/>
                <a:gd name="connsiteX3" fmla="*/ 132966 w 248270"/>
                <a:gd name="connsiteY3" fmla="*/ 22578 h 263647"/>
                <a:gd name="connsiteX4" fmla="*/ 225693 w 248270"/>
                <a:gd name="connsiteY4" fmla="*/ 15954 h 263647"/>
                <a:gd name="connsiteX5" fmla="*/ 232316 w 248270"/>
                <a:gd name="connsiteY5" fmla="*/ 108681 h 263647"/>
                <a:gd name="connsiteX6" fmla="*/ 115304 w 248270"/>
                <a:gd name="connsiteY6" fmla="*/ 241147 h 263647"/>
                <a:gd name="connsiteX7" fmla="*/ 71149 w 248270"/>
                <a:gd name="connsiteY7" fmla="*/ 263225 h 26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270" h="263647" fill="norm" stroke="1" extrusionOk="0">
                  <a:moveTo>
                    <a:pt x="71149" y="263225"/>
                  </a:moveTo>
                  <a:cubicBezTo>
                    <a:pt x="53486" y="265433"/>
                    <a:pt x="35824" y="258809"/>
                    <a:pt x="22578" y="247770"/>
                  </a:cubicBezTo>
                  <a:cubicBezTo>
                    <a:pt x="-3916" y="223485"/>
                    <a:pt x="-8331" y="181537"/>
                    <a:pt x="15954" y="155044"/>
                  </a:cubicBezTo>
                  <a:lnTo>
                    <a:pt x="132966" y="22578"/>
                  </a:lnTo>
                  <a:cubicBezTo>
                    <a:pt x="157252" y="-3916"/>
                    <a:pt x="199199" y="-8331"/>
                    <a:pt x="225693" y="15954"/>
                  </a:cubicBezTo>
                  <a:cubicBezTo>
                    <a:pt x="252186" y="40240"/>
                    <a:pt x="256601" y="82187"/>
                    <a:pt x="232316" y="108681"/>
                  </a:cubicBezTo>
                  <a:lnTo>
                    <a:pt x="115304" y="241147"/>
                  </a:lnTo>
                  <a:cubicBezTo>
                    <a:pt x="102057" y="254394"/>
                    <a:pt x="86603" y="261017"/>
                    <a:pt x="71149" y="263225"/>
                  </a:cubicBezTo>
                  <a:close/>
                </a:path>
              </a:pathLst>
            </a:custGeom>
            <a:grpFill/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Полилиния: фигура 9"/>
            <p:cNvSpPr/>
            <p:nvPr/>
          </p:nvSpPr>
          <p:spPr bwMode="auto">
            <a:xfrm>
              <a:off x="640455" y="2998135"/>
              <a:ext cx="441727" cy="525623"/>
            </a:xfrm>
            <a:custGeom>
              <a:avLst/>
              <a:gdLst>
                <a:gd name="connsiteX0" fmla="*/ 0 w 441727"/>
                <a:gd name="connsiteY0" fmla="*/ 415061 h 525623"/>
                <a:gd name="connsiteX1" fmla="*/ 169998 w 441727"/>
                <a:gd name="connsiteY1" fmla="*/ 518826 h 525623"/>
                <a:gd name="connsiteX2" fmla="*/ 229608 w 441727"/>
                <a:gd name="connsiteY2" fmla="*/ 503372 h 525623"/>
                <a:gd name="connsiteX3" fmla="*/ 434931 w 441727"/>
                <a:gd name="connsiteY3" fmla="*/ 163375 h 525623"/>
                <a:gd name="connsiteX4" fmla="*/ 419477 w 441727"/>
                <a:gd name="connsiteY4" fmla="*/ 103765 h 525623"/>
                <a:gd name="connsiteX5" fmla="*/ 251686 w 441727"/>
                <a:gd name="connsiteY5" fmla="*/ 0 h 525623"/>
                <a:gd name="connsiteX6" fmla="*/ 0 w 441727"/>
                <a:gd name="connsiteY6" fmla="*/ 415061 h 52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27" h="525623" fill="norm" stroke="1" extrusionOk="0">
                  <a:moveTo>
                    <a:pt x="0" y="415061"/>
                  </a:moveTo>
                  <a:lnTo>
                    <a:pt x="169998" y="518826"/>
                  </a:lnTo>
                  <a:cubicBezTo>
                    <a:pt x="189868" y="532073"/>
                    <a:pt x="218569" y="525450"/>
                    <a:pt x="229608" y="503372"/>
                  </a:cubicBezTo>
                  <a:lnTo>
                    <a:pt x="434931" y="163375"/>
                  </a:lnTo>
                  <a:cubicBezTo>
                    <a:pt x="448178" y="143505"/>
                    <a:pt x="441554" y="114804"/>
                    <a:pt x="419477" y="103765"/>
                  </a:cubicBezTo>
                  <a:lnTo>
                    <a:pt x="251686" y="0"/>
                  </a:lnTo>
                  <a:lnTo>
                    <a:pt x="0" y="415061"/>
                  </a:lnTo>
                  <a:close/>
                </a:path>
              </a:pathLst>
            </a:custGeom>
            <a:grpFill/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Полилиния: фигура 10"/>
            <p:cNvSpPr/>
            <p:nvPr/>
          </p:nvSpPr>
          <p:spPr bwMode="auto">
            <a:xfrm>
              <a:off x="912011" y="3196834"/>
              <a:ext cx="1183738" cy="949769"/>
            </a:xfrm>
            <a:custGeom>
              <a:avLst/>
              <a:gdLst>
                <a:gd name="connsiteX0" fmla="*/ 1159080 w 1183738"/>
                <a:gd name="connsiteY0" fmla="*/ 505580 h 949769"/>
                <a:gd name="connsiteX1" fmla="*/ 803629 w 1183738"/>
                <a:gd name="connsiteY1" fmla="*/ 200907 h 949769"/>
                <a:gd name="connsiteX2" fmla="*/ 779344 w 1183738"/>
                <a:gd name="connsiteY2" fmla="*/ 178830 h 949769"/>
                <a:gd name="connsiteX3" fmla="*/ 627007 w 1183738"/>
                <a:gd name="connsiteY3" fmla="*/ 353244 h 949769"/>
                <a:gd name="connsiteX4" fmla="*/ 538696 w 1183738"/>
                <a:gd name="connsiteY4" fmla="*/ 397399 h 949769"/>
                <a:gd name="connsiteX5" fmla="*/ 527658 w 1183738"/>
                <a:gd name="connsiteY5" fmla="*/ 397399 h 949769"/>
                <a:gd name="connsiteX6" fmla="*/ 441554 w 1183738"/>
                <a:gd name="connsiteY6" fmla="*/ 364282 h 949769"/>
                <a:gd name="connsiteX7" fmla="*/ 428308 w 1183738"/>
                <a:gd name="connsiteY7" fmla="*/ 176622 h 949769"/>
                <a:gd name="connsiteX8" fmla="*/ 558566 w 1183738"/>
                <a:gd name="connsiteY8" fmla="*/ 26493 h 949769"/>
                <a:gd name="connsiteX9" fmla="*/ 192076 w 1183738"/>
                <a:gd name="connsiteY9" fmla="*/ 0 h 949769"/>
                <a:gd name="connsiteX10" fmla="*/ 0 w 1183738"/>
                <a:gd name="connsiteY10" fmla="*/ 317919 h 949769"/>
                <a:gd name="connsiteX11" fmla="*/ 150129 w 1183738"/>
                <a:gd name="connsiteY11" fmla="*/ 492333 h 949769"/>
                <a:gd name="connsiteX12" fmla="*/ 207531 w 1183738"/>
                <a:gd name="connsiteY12" fmla="*/ 426100 h 949769"/>
                <a:gd name="connsiteX13" fmla="*/ 291426 w 1183738"/>
                <a:gd name="connsiteY13" fmla="*/ 388568 h 949769"/>
                <a:gd name="connsiteX14" fmla="*/ 291426 w 1183738"/>
                <a:gd name="connsiteY14" fmla="*/ 388568 h 949769"/>
                <a:gd name="connsiteX15" fmla="*/ 364282 w 1183738"/>
                <a:gd name="connsiteY15" fmla="*/ 415061 h 949769"/>
                <a:gd name="connsiteX16" fmla="*/ 401814 w 1183738"/>
                <a:gd name="connsiteY16" fmla="*/ 494541 h 949769"/>
                <a:gd name="connsiteX17" fmla="*/ 439347 w 1183738"/>
                <a:gd name="connsiteY17" fmla="*/ 487918 h 949769"/>
                <a:gd name="connsiteX18" fmla="*/ 512203 w 1183738"/>
                <a:gd name="connsiteY18" fmla="*/ 514411 h 949769"/>
                <a:gd name="connsiteX19" fmla="*/ 549735 w 1183738"/>
                <a:gd name="connsiteY19" fmla="*/ 596098 h 949769"/>
                <a:gd name="connsiteX20" fmla="*/ 578436 w 1183738"/>
                <a:gd name="connsiteY20" fmla="*/ 591683 h 949769"/>
                <a:gd name="connsiteX21" fmla="*/ 578436 w 1183738"/>
                <a:gd name="connsiteY21" fmla="*/ 591683 h 949769"/>
                <a:gd name="connsiteX22" fmla="*/ 644669 w 1183738"/>
                <a:gd name="connsiteY22" fmla="*/ 615968 h 949769"/>
                <a:gd name="connsiteX23" fmla="*/ 677786 w 1183738"/>
                <a:gd name="connsiteY23" fmla="*/ 684409 h 949769"/>
                <a:gd name="connsiteX24" fmla="*/ 702072 w 1183738"/>
                <a:gd name="connsiteY24" fmla="*/ 679994 h 949769"/>
                <a:gd name="connsiteX25" fmla="*/ 702072 w 1183738"/>
                <a:gd name="connsiteY25" fmla="*/ 679994 h 949769"/>
                <a:gd name="connsiteX26" fmla="*/ 759474 w 1183738"/>
                <a:gd name="connsiteY26" fmla="*/ 702072 h 949769"/>
                <a:gd name="connsiteX27" fmla="*/ 790382 w 1183738"/>
                <a:gd name="connsiteY27" fmla="*/ 761681 h 949769"/>
                <a:gd name="connsiteX28" fmla="*/ 768305 w 1183738"/>
                <a:gd name="connsiteY28" fmla="*/ 825707 h 949769"/>
                <a:gd name="connsiteX29" fmla="*/ 693240 w 1183738"/>
                <a:gd name="connsiteY29" fmla="*/ 911810 h 949769"/>
                <a:gd name="connsiteX30" fmla="*/ 724149 w 1183738"/>
                <a:gd name="connsiteY30" fmla="*/ 936095 h 949769"/>
                <a:gd name="connsiteX31" fmla="*/ 777136 w 1183738"/>
                <a:gd name="connsiteY31" fmla="*/ 949342 h 949769"/>
                <a:gd name="connsiteX32" fmla="*/ 856616 w 1183738"/>
                <a:gd name="connsiteY32" fmla="*/ 854408 h 949769"/>
                <a:gd name="connsiteX33" fmla="*/ 856616 w 1183738"/>
                <a:gd name="connsiteY33" fmla="*/ 852200 h 949769"/>
                <a:gd name="connsiteX34" fmla="*/ 878693 w 1183738"/>
                <a:gd name="connsiteY34" fmla="*/ 854408 h 949769"/>
                <a:gd name="connsiteX35" fmla="*/ 958173 w 1183738"/>
                <a:gd name="connsiteY35" fmla="*/ 759474 h 949769"/>
                <a:gd name="connsiteX36" fmla="*/ 958173 w 1183738"/>
                <a:gd name="connsiteY36" fmla="*/ 757266 h 949769"/>
                <a:gd name="connsiteX37" fmla="*/ 980251 w 1183738"/>
                <a:gd name="connsiteY37" fmla="*/ 759474 h 949769"/>
                <a:gd name="connsiteX38" fmla="*/ 1059731 w 1183738"/>
                <a:gd name="connsiteY38" fmla="*/ 664539 h 949769"/>
                <a:gd name="connsiteX39" fmla="*/ 1057523 w 1183738"/>
                <a:gd name="connsiteY39" fmla="*/ 651293 h 949769"/>
                <a:gd name="connsiteX40" fmla="*/ 1103886 w 1183738"/>
                <a:gd name="connsiteY40" fmla="*/ 660124 h 949769"/>
                <a:gd name="connsiteX41" fmla="*/ 1183366 w 1183738"/>
                <a:gd name="connsiteY41" fmla="*/ 565190 h 949769"/>
                <a:gd name="connsiteX42" fmla="*/ 1159080 w 1183738"/>
                <a:gd name="connsiteY42" fmla="*/ 505580 h 94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183738" h="949769" fill="norm" stroke="1" extrusionOk="0">
                  <a:moveTo>
                    <a:pt x="1159080" y="505580"/>
                  </a:moveTo>
                  <a:lnTo>
                    <a:pt x="803629" y="200907"/>
                  </a:lnTo>
                  <a:lnTo>
                    <a:pt x="779344" y="178830"/>
                  </a:lnTo>
                  <a:lnTo>
                    <a:pt x="627007" y="353244"/>
                  </a:lnTo>
                  <a:cubicBezTo>
                    <a:pt x="604930" y="379737"/>
                    <a:pt x="574021" y="395191"/>
                    <a:pt x="538696" y="397399"/>
                  </a:cubicBezTo>
                  <a:cubicBezTo>
                    <a:pt x="534281" y="397399"/>
                    <a:pt x="529865" y="397399"/>
                    <a:pt x="527658" y="397399"/>
                  </a:cubicBezTo>
                  <a:cubicBezTo>
                    <a:pt x="494541" y="397399"/>
                    <a:pt x="463632" y="386360"/>
                    <a:pt x="441554" y="364282"/>
                  </a:cubicBezTo>
                  <a:cubicBezTo>
                    <a:pt x="386360" y="315711"/>
                    <a:pt x="381945" y="231816"/>
                    <a:pt x="428308" y="176622"/>
                  </a:cubicBezTo>
                  <a:lnTo>
                    <a:pt x="558566" y="26493"/>
                  </a:lnTo>
                  <a:cubicBezTo>
                    <a:pt x="457009" y="13247"/>
                    <a:pt x="326750" y="66233"/>
                    <a:pt x="192076" y="0"/>
                  </a:cubicBezTo>
                  <a:lnTo>
                    <a:pt x="0" y="317919"/>
                  </a:lnTo>
                  <a:lnTo>
                    <a:pt x="150129" y="492333"/>
                  </a:lnTo>
                  <a:lnTo>
                    <a:pt x="207531" y="426100"/>
                  </a:lnTo>
                  <a:cubicBezTo>
                    <a:pt x="227401" y="401814"/>
                    <a:pt x="258309" y="388568"/>
                    <a:pt x="291426" y="388568"/>
                  </a:cubicBezTo>
                  <a:lnTo>
                    <a:pt x="291426" y="388568"/>
                  </a:lnTo>
                  <a:cubicBezTo>
                    <a:pt x="317919" y="388568"/>
                    <a:pt x="344412" y="397399"/>
                    <a:pt x="364282" y="415061"/>
                  </a:cubicBezTo>
                  <a:cubicBezTo>
                    <a:pt x="388568" y="434931"/>
                    <a:pt x="399607" y="463632"/>
                    <a:pt x="401814" y="494541"/>
                  </a:cubicBezTo>
                  <a:cubicBezTo>
                    <a:pt x="412853" y="490125"/>
                    <a:pt x="426100" y="487918"/>
                    <a:pt x="439347" y="487918"/>
                  </a:cubicBezTo>
                  <a:cubicBezTo>
                    <a:pt x="465840" y="487918"/>
                    <a:pt x="492333" y="496749"/>
                    <a:pt x="512203" y="514411"/>
                  </a:cubicBezTo>
                  <a:cubicBezTo>
                    <a:pt x="536489" y="536489"/>
                    <a:pt x="549735" y="565190"/>
                    <a:pt x="549735" y="596098"/>
                  </a:cubicBezTo>
                  <a:cubicBezTo>
                    <a:pt x="558566" y="593891"/>
                    <a:pt x="569605" y="591683"/>
                    <a:pt x="578436" y="591683"/>
                  </a:cubicBezTo>
                  <a:lnTo>
                    <a:pt x="578436" y="591683"/>
                  </a:lnTo>
                  <a:cubicBezTo>
                    <a:pt x="602722" y="591683"/>
                    <a:pt x="624799" y="600514"/>
                    <a:pt x="644669" y="615968"/>
                  </a:cubicBezTo>
                  <a:cubicBezTo>
                    <a:pt x="664539" y="633631"/>
                    <a:pt x="675578" y="657916"/>
                    <a:pt x="677786" y="684409"/>
                  </a:cubicBezTo>
                  <a:cubicBezTo>
                    <a:pt x="684409" y="682202"/>
                    <a:pt x="693240" y="679994"/>
                    <a:pt x="702072" y="679994"/>
                  </a:cubicBezTo>
                  <a:lnTo>
                    <a:pt x="702072" y="679994"/>
                  </a:lnTo>
                  <a:cubicBezTo>
                    <a:pt x="724149" y="679994"/>
                    <a:pt x="744019" y="686617"/>
                    <a:pt x="759474" y="702072"/>
                  </a:cubicBezTo>
                  <a:cubicBezTo>
                    <a:pt x="777136" y="717526"/>
                    <a:pt x="788175" y="739604"/>
                    <a:pt x="790382" y="761681"/>
                  </a:cubicBezTo>
                  <a:cubicBezTo>
                    <a:pt x="792590" y="785967"/>
                    <a:pt x="783759" y="808045"/>
                    <a:pt x="768305" y="825707"/>
                  </a:cubicBezTo>
                  <a:lnTo>
                    <a:pt x="693240" y="911810"/>
                  </a:lnTo>
                  <a:lnTo>
                    <a:pt x="724149" y="936095"/>
                  </a:lnTo>
                  <a:cubicBezTo>
                    <a:pt x="739604" y="944926"/>
                    <a:pt x="757266" y="951550"/>
                    <a:pt x="777136" y="949342"/>
                  </a:cubicBezTo>
                  <a:cubicBezTo>
                    <a:pt x="825707" y="944926"/>
                    <a:pt x="861031" y="902979"/>
                    <a:pt x="856616" y="854408"/>
                  </a:cubicBezTo>
                  <a:cubicBezTo>
                    <a:pt x="856616" y="854408"/>
                    <a:pt x="856616" y="852200"/>
                    <a:pt x="856616" y="852200"/>
                  </a:cubicBezTo>
                  <a:cubicBezTo>
                    <a:pt x="863239" y="854408"/>
                    <a:pt x="872070" y="854408"/>
                    <a:pt x="878693" y="854408"/>
                  </a:cubicBezTo>
                  <a:cubicBezTo>
                    <a:pt x="927264" y="849992"/>
                    <a:pt x="962589" y="808045"/>
                    <a:pt x="958173" y="759474"/>
                  </a:cubicBezTo>
                  <a:cubicBezTo>
                    <a:pt x="958173" y="759474"/>
                    <a:pt x="958173" y="757266"/>
                    <a:pt x="958173" y="757266"/>
                  </a:cubicBezTo>
                  <a:cubicBezTo>
                    <a:pt x="964796" y="759474"/>
                    <a:pt x="973627" y="759474"/>
                    <a:pt x="980251" y="759474"/>
                  </a:cubicBezTo>
                  <a:cubicBezTo>
                    <a:pt x="1028822" y="755058"/>
                    <a:pt x="1064146" y="713110"/>
                    <a:pt x="1059731" y="664539"/>
                  </a:cubicBezTo>
                  <a:cubicBezTo>
                    <a:pt x="1059731" y="660124"/>
                    <a:pt x="1057523" y="655708"/>
                    <a:pt x="1057523" y="651293"/>
                  </a:cubicBezTo>
                  <a:cubicBezTo>
                    <a:pt x="1070769" y="657916"/>
                    <a:pt x="1086224" y="662332"/>
                    <a:pt x="1103886" y="660124"/>
                  </a:cubicBezTo>
                  <a:cubicBezTo>
                    <a:pt x="1152457" y="655708"/>
                    <a:pt x="1187781" y="613761"/>
                    <a:pt x="1183366" y="565190"/>
                  </a:cubicBezTo>
                  <a:cubicBezTo>
                    <a:pt x="1185574" y="540904"/>
                    <a:pt x="1174535" y="521034"/>
                    <a:pt x="1159080" y="505580"/>
                  </a:cubicBezTo>
                  <a:close/>
                </a:path>
              </a:pathLst>
            </a:custGeom>
            <a:grpFill/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Полилиния: фигура 11"/>
            <p:cNvSpPr/>
            <p:nvPr/>
          </p:nvSpPr>
          <p:spPr bwMode="auto">
            <a:xfrm>
              <a:off x="2115073" y="2998135"/>
              <a:ext cx="441727" cy="525623"/>
            </a:xfrm>
            <a:custGeom>
              <a:avLst/>
              <a:gdLst>
                <a:gd name="connsiteX0" fmla="*/ 441728 w 441727"/>
                <a:gd name="connsiteY0" fmla="*/ 415061 h 525623"/>
                <a:gd name="connsiteX1" fmla="*/ 271729 w 441727"/>
                <a:gd name="connsiteY1" fmla="*/ 518826 h 525623"/>
                <a:gd name="connsiteX2" fmla="*/ 212119 w 441727"/>
                <a:gd name="connsiteY2" fmla="*/ 503372 h 525623"/>
                <a:gd name="connsiteX3" fmla="*/ 6797 w 441727"/>
                <a:gd name="connsiteY3" fmla="*/ 163375 h 525623"/>
                <a:gd name="connsiteX4" fmla="*/ 22251 w 441727"/>
                <a:gd name="connsiteY4" fmla="*/ 103765 h 525623"/>
                <a:gd name="connsiteX5" fmla="*/ 192250 w 441727"/>
                <a:gd name="connsiteY5" fmla="*/ 0 h 525623"/>
                <a:gd name="connsiteX6" fmla="*/ 441728 w 441727"/>
                <a:gd name="connsiteY6" fmla="*/ 415061 h 52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27" h="525623" fill="norm" stroke="1" extrusionOk="0">
                  <a:moveTo>
                    <a:pt x="441728" y="415061"/>
                  </a:moveTo>
                  <a:lnTo>
                    <a:pt x="271729" y="518826"/>
                  </a:lnTo>
                  <a:cubicBezTo>
                    <a:pt x="251859" y="532073"/>
                    <a:pt x="223158" y="525450"/>
                    <a:pt x="212119" y="503372"/>
                  </a:cubicBezTo>
                  <a:lnTo>
                    <a:pt x="6797" y="163375"/>
                  </a:lnTo>
                  <a:cubicBezTo>
                    <a:pt x="-6450" y="143505"/>
                    <a:pt x="173" y="114804"/>
                    <a:pt x="22251" y="103765"/>
                  </a:cubicBezTo>
                  <a:lnTo>
                    <a:pt x="192250" y="0"/>
                  </a:lnTo>
                  <a:lnTo>
                    <a:pt x="441728" y="415061"/>
                  </a:lnTo>
                  <a:close/>
                </a:path>
              </a:pathLst>
            </a:custGeom>
            <a:grpFill/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Полилиния: фигура 12"/>
            <p:cNvSpPr/>
            <p:nvPr/>
          </p:nvSpPr>
          <p:spPr bwMode="auto">
            <a:xfrm>
              <a:off x="1348917" y="3176635"/>
              <a:ext cx="934119" cy="519155"/>
            </a:xfrm>
            <a:custGeom>
              <a:avLst/>
              <a:gdLst>
                <a:gd name="connsiteX0" fmla="*/ 746459 w 934119"/>
                <a:gd name="connsiteY0" fmla="*/ 29030 h 519155"/>
                <a:gd name="connsiteX1" fmla="*/ 282827 w 934119"/>
                <a:gd name="connsiteY1" fmla="*/ 2537 h 519155"/>
                <a:gd name="connsiteX2" fmla="*/ 271788 w 934119"/>
                <a:gd name="connsiteY2" fmla="*/ 329 h 519155"/>
                <a:gd name="connsiteX3" fmla="*/ 196724 w 934119"/>
                <a:gd name="connsiteY3" fmla="*/ 29030 h 519155"/>
                <a:gd name="connsiteX4" fmla="*/ 22310 w 934119"/>
                <a:gd name="connsiteY4" fmla="*/ 227729 h 519155"/>
                <a:gd name="connsiteX5" fmla="*/ 31141 w 934119"/>
                <a:gd name="connsiteY5" fmla="*/ 351365 h 519155"/>
                <a:gd name="connsiteX6" fmla="*/ 97374 w 934119"/>
                <a:gd name="connsiteY6" fmla="*/ 373442 h 519155"/>
                <a:gd name="connsiteX7" fmla="*/ 156984 w 934119"/>
                <a:gd name="connsiteY7" fmla="*/ 342534 h 519155"/>
                <a:gd name="connsiteX8" fmla="*/ 338021 w 934119"/>
                <a:gd name="connsiteY8" fmla="*/ 135003 h 519155"/>
                <a:gd name="connsiteX9" fmla="*/ 750875 w 934119"/>
                <a:gd name="connsiteY9" fmla="*/ 490454 h 519155"/>
                <a:gd name="connsiteX10" fmla="*/ 750875 w 934119"/>
                <a:gd name="connsiteY10" fmla="*/ 490454 h 519155"/>
                <a:gd name="connsiteX11" fmla="*/ 750875 w 934119"/>
                <a:gd name="connsiteY11" fmla="*/ 490454 h 519155"/>
                <a:gd name="connsiteX12" fmla="*/ 775160 w 934119"/>
                <a:gd name="connsiteY12" fmla="*/ 519155 h 519155"/>
                <a:gd name="connsiteX13" fmla="*/ 934120 w 934119"/>
                <a:gd name="connsiteY13" fmla="*/ 335910 h 519155"/>
                <a:gd name="connsiteX14" fmla="*/ 746459 w 934119"/>
                <a:gd name="connsiteY14" fmla="*/ 29030 h 51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34119" h="519155" fill="norm" stroke="1" extrusionOk="0">
                  <a:moveTo>
                    <a:pt x="746459" y="29030"/>
                  </a:moveTo>
                  <a:cubicBezTo>
                    <a:pt x="563214" y="95263"/>
                    <a:pt x="430748" y="31238"/>
                    <a:pt x="282827" y="2537"/>
                  </a:cubicBezTo>
                  <a:cubicBezTo>
                    <a:pt x="280619" y="2537"/>
                    <a:pt x="271788" y="329"/>
                    <a:pt x="271788" y="329"/>
                  </a:cubicBezTo>
                  <a:cubicBezTo>
                    <a:pt x="245295" y="-1879"/>
                    <a:pt x="216594" y="6952"/>
                    <a:pt x="196724" y="29030"/>
                  </a:cubicBezTo>
                  <a:lnTo>
                    <a:pt x="22310" y="227729"/>
                  </a:lnTo>
                  <a:cubicBezTo>
                    <a:pt x="-10806" y="265262"/>
                    <a:pt x="-6391" y="320456"/>
                    <a:pt x="31141" y="351365"/>
                  </a:cubicBezTo>
                  <a:cubicBezTo>
                    <a:pt x="51011" y="366819"/>
                    <a:pt x="73089" y="375650"/>
                    <a:pt x="97374" y="373442"/>
                  </a:cubicBezTo>
                  <a:cubicBezTo>
                    <a:pt x="119452" y="371235"/>
                    <a:pt x="141530" y="362404"/>
                    <a:pt x="156984" y="342534"/>
                  </a:cubicBezTo>
                  <a:cubicBezTo>
                    <a:pt x="156984" y="342534"/>
                    <a:pt x="338021" y="135003"/>
                    <a:pt x="338021" y="135003"/>
                  </a:cubicBezTo>
                  <a:lnTo>
                    <a:pt x="750875" y="490454"/>
                  </a:lnTo>
                  <a:lnTo>
                    <a:pt x="750875" y="490454"/>
                  </a:lnTo>
                  <a:lnTo>
                    <a:pt x="750875" y="490454"/>
                  </a:lnTo>
                  <a:cubicBezTo>
                    <a:pt x="761914" y="501493"/>
                    <a:pt x="766329" y="505909"/>
                    <a:pt x="775160" y="519155"/>
                  </a:cubicBezTo>
                  <a:lnTo>
                    <a:pt x="934120" y="335910"/>
                  </a:lnTo>
                  <a:lnTo>
                    <a:pt x="746459" y="29030"/>
                  </a:lnTo>
                  <a:close/>
                </a:path>
              </a:pathLst>
            </a:custGeom>
            <a:grpFill/>
            <a:ln w="22027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 bwMode="auto">
          <a:xfrm>
            <a:off x="408414" y="1746340"/>
            <a:ext cx="695993" cy="724933"/>
            <a:chOff x="300644" y="262262"/>
            <a:chExt cx="1053063" cy="1053063"/>
          </a:xfrm>
          <a:solidFill>
            <a:srgbClr val="C69369"/>
          </a:solidFill>
        </p:grpSpPr>
        <p:sp>
          <p:nvSpPr>
            <p:cNvPr id="15" name="Полилиния: фигура 14"/>
            <p:cNvSpPr/>
            <p:nvPr/>
          </p:nvSpPr>
          <p:spPr bwMode="auto">
            <a:xfrm>
              <a:off x="300644" y="262262"/>
              <a:ext cx="1053063" cy="1053063"/>
            </a:xfrm>
            <a:custGeom>
              <a:avLst/>
              <a:gdLst>
                <a:gd name="connsiteX0" fmla="*/ 92917 w 1053063"/>
                <a:gd name="connsiteY0" fmla="*/ 0 h 1053063"/>
                <a:gd name="connsiteX1" fmla="*/ 0 w 1053063"/>
                <a:gd name="connsiteY1" fmla="*/ 0 h 1053063"/>
                <a:gd name="connsiteX2" fmla="*/ 0 w 1053063"/>
                <a:gd name="connsiteY2" fmla="*/ 1053064 h 1053063"/>
                <a:gd name="connsiteX3" fmla="*/ 1053064 w 1053063"/>
                <a:gd name="connsiteY3" fmla="*/ 1053064 h 1053063"/>
                <a:gd name="connsiteX4" fmla="*/ 1053064 w 1053063"/>
                <a:gd name="connsiteY4" fmla="*/ 960146 h 1053063"/>
                <a:gd name="connsiteX5" fmla="*/ 92917 w 1053063"/>
                <a:gd name="connsiteY5" fmla="*/ 960146 h 1053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3063" h="1053063" fill="norm" stroke="1" extrusionOk="0">
                  <a:moveTo>
                    <a:pt x="92917" y="0"/>
                  </a:moveTo>
                  <a:lnTo>
                    <a:pt x="0" y="0"/>
                  </a:lnTo>
                  <a:lnTo>
                    <a:pt x="0" y="1053064"/>
                  </a:lnTo>
                  <a:lnTo>
                    <a:pt x="1053064" y="1053064"/>
                  </a:lnTo>
                  <a:lnTo>
                    <a:pt x="1053064" y="960146"/>
                  </a:lnTo>
                  <a:lnTo>
                    <a:pt x="92917" y="960146"/>
                  </a:lnTo>
                  <a:close/>
                </a:path>
              </a:pathLst>
            </a:custGeom>
            <a:grpFill/>
            <a:ln w="154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Полилиния: фигура 15"/>
            <p:cNvSpPr/>
            <p:nvPr/>
          </p:nvSpPr>
          <p:spPr bwMode="auto">
            <a:xfrm>
              <a:off x="453957" y="523979"/>
              <a:ext cx="899748" cy="528080"/>
            </a:xfrm>
            <a:custGeom>
              <a:avLst/>
              <a:gdLst>
                <a:gd name="connsiteX0" fmla="*/ 808381 w 899749"/>
                <a:gd name="connsiteY0" fmla="*/ 371670 h 528080"/>
                <a:gd name="connsiteX1" fmla="*/ 620998 w 899749"/>
                <a:gd name="connsiteY1" fmla="*/ 184286 h 528080"/>
                <a:gd name="connsiteX2" fmla="*/ 528080 w 899749"/>
                <a:gd name="connsiteY2" fmla="*/ 277204 h 528080"/>
                <a:gd name="connsiteX3" fmla="*/ 373218 w 899749"/>
                <a:gd name="connsiteY3" fmla="*/ 122341 h 528080"/>
                <a:gd name="connsiteX4" fmla="*/ 280301 w 899749"/>
                <a:gd name="connsiteY4" fmla="*/ 215259 h 528080"/>
                <a:gd name="connsiteX5" fmla="*/ 65042 w 899749"/>
                <a:gd name="connsiteY5" fmla="*/ 0 h 528080"/>
                <a:gd name="connsiteX6" fmla="*/ 0 w 899749"/>
                <a:gd name="connsiteY6" fmla="*/ 65042 h 528080"/>
                <a:gd name="connsiteX7" fmla="*/ 280301 w 899749"/>
                <a:gd name="connsiteY7" fmla="*/ 345343 h 528080"/>
                <a:gd name="connsiteX8" fmla="*/ 373218 w 899749"/>
                <a:gd name="connsiteY8" fmla="*/ 252426 h 528080"/>
                <a:gd name="connsiteX9" fmla="*/ 528080 w 899749"/>
                <a:gd name="connsiteY9" fmla="*/ 407288 h 528080"/>
                <a:gd name="connsiteX10" fmla="*/ 620998 w 899749"/>
                <a:gd name="connsiteY10" fmla="*/ 314370 h 528080"/>
                <a:gd name="connsiteX11" fmla="*/ 743339 w 899749"/>
                <a:gd name="connsiteY11" fmla="*/ 436712 h 528080"/>
                <a:gd name="connsiteX12" fmla="*/ 651970 w 899749"/>
                <a:gd name="connsiteY12" fmla="*/ 528080 h 528080"/>
                <a:gd name="connsiteX13" fmla="*/ 899750 w 899749"/>
                <a:gd name="connsiteY13" fmla="*/ 528080 h 528080"/>
                <a:gd name="connsiteX14" fmla="*/ 899750 w 899749"/>
                <a:gd name="connsiteY14" fmla="*/ 280301 h 52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9749" h="528080" fill="norm" stroke="1" extrusionOk="0">
                  <a:moveTo>
                    <a:pt x="808381" y="371670"/>
                  </a:moveTo>
                  <a:lnTo>
                    <a:pt x="620998" y="184286"/>
                  </a:lnTo>
                  <a:lnTo>
                    <a:pt x="528080" y="277204"/>
                  </a:lnTo>
                  <a:lnTo>
                    <a:pt x="373218" y="122341"/>
                  </a:lnTo>
                  <a:lnTo>
                    <a:pt x="280301" y="215259"/>
                  </a:lnTo>
                  <a:lnTo>
                    <a:pt x="65042" y="0"/>
                  </a:lnTo>
                  <a:lnTo>
                    <a:pt x="0" y="65042"/>
                  </a:lnTo>
                  <a:lnTo>
                    <a:pt x="280301" y="345343"/>
                  </a:lnTo>
                  <a:lnTo>
                    <a:pt x="373218" y="252426"/>
                  </a:lnTo>
                  <a:lnTo>
                    <a:pt x="528080" y="407288"/>
                  </a:lnTo>
                  <a:lnTo>
                    <a:pt x="620998" y="314370"/>
                  </a:lnTo>
                  <a:lnTo>
                    <a:pt x="743339" y="436712"/>
                  </a:lnTo>
                  <a:lnTo>
                    <a:pt x="651970" y="528080"/>
                  </a:lnTo>
                  <a:lnTo>
                    <a:pt x="899750" y="528080"/>
                  </a:lnTo>
                  <a:lnTo>
                    <a:pt x="899750" y="280301"/>
                  </a:lnTo>
                  <a:close/>
                </a:path>
              </a:pathLst>
            </a:custGeom>
            <a:grpFill/>
            <a:ln w="1547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7" name="Объект 2"/>
          <p:cNvSpPr txBox="1"/>
          <p:nvPr/>
        </p:nvSpPr>
        <p:spPr bwMode="auto">
          <a:xfrm>
            <a:off x="1223826" y="1945067"/>
            <a:ext cx="4245155" cy="7249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3200" b="1">
                <a:solidFill>
                  <a:srgbClr val="C69369"/>
                </a:solidFill>
              </a:rPr>
              <a:t>Дешевле производить</a:t>
            </a:r>
            <a:endParaRPr lang="ru-RU" sz="3200">
              <a:solidFill>
                <a:srgbClr val="C69369"/>
              </a:solidFill>
            </a:endParaRPr>
          </a:p>
        </p:txBody>
      </p:sp>
      <p:sp>
        <p:nvSpPr>
          <p:cNvPr id="18" name="Объект 2"/>
          <p:cNvSpPr txBox="1"/>
          <p:nvPr/>
        </p:nvSpPr>
        <p:spPr bwMode="auto">
          <a:xfrm>
            <a:off x="7727717" y="3117971"/>
            <a:ext cx="3583452" cy="7249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3200" b="1">
                <a:solidFill>
                  <a:srgbClr val="55210F"/>
                </a:solidFill>
              </a:rPr>
              <a:t>Дороже продавать</a:t>
            </a:r>
            <a:endParaRPr lang="ru-RU" sz="3200">
              <a:solidFill>
                <a:srgbClr val="55210F"/>
              </a:solidFill>
            </a:endParaRPr>
          </a:p>
        </p:txBody>
      </p:sp>
      <p:sp>
        <p:nvSpPr>
          <p:cNvPr id="22" name="Объект 2"/>
          <p:cNvSpPr txBox="1"/>
          <p:nvPr/>
        </p:nvSpPr>
        <p:spPr bwMode="auto">
          <a:xfrm>
            <a:off x="1252871" y="3181008"/>
            <a:ext cx="8875564" cy="7249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3200" b="1">
                <a:solidFill>
                  <a:srgbClr val="ED5136"/>
                </a:solidFill>
              </a:rPr>
              <a:t>Больше производить</a:t>
            </a:r>
            <a:endParaRPr lang="ru-RU" sz="3200">
              <a:solidFill>
                <a:srgbClr val="ED5136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 bwMode="auto">
          <a:xfrm>
            <a:off x="408414" y="2986212"/>
            <a:ext cx="600132" cy="600132"/>
            <a:chOff x="549808" y="4322742"/>
            <a:chExt cx="794589" cy="794589"/>
          </a:xfrm>
          <a:solidFill>
            <a:srgbClr val="ED5136"/>
          </a:solidFill>
        </p:grpSpPr>
        <p:sp>
          <p:nvSpPr>
            <p:cNvPr id="26" name="Полилиния: фигура 25"/>
            <p:cNvSpPr/>
            <p:nvPr/>
          </p:nvSpPr>
          <p:spPr bwMode="auto">
            <a:xfrm>
              <a:off x="549808" y="4322742"/>
              <a:ext cx="794589" cy="794589"/>
            </a:xfrm>
            <a:custGeom>
              <a:avLst/>
              <a:gdLst>
                <a:gd name="connsiteX0" fmla="*/ 70111 w 794589"/>
                <a:gd name="connsiteY0" fmla="*/ 0 h 794589"/>
                <a:gd name="connsiteX1" fmla="*/ 0 w 794589"/>
                <a:gd name="connsiteY1" fmla="*/ 0 h 794589"/>
                <a:gd name="connsiteX2" fmla="*/ 0 w 794589"/>
                <a:gd name="connsiteY2" fmla="*/ 794589 h 794589"/>
                <a:gd name="connsiteX3" fmla="*/ 794589 w 794589"/>
                <a:gd name="connsiteY3" fmla="*/ 794589 h 794589"/>
                <a:gd name="connsiteX4" fmla="*/ 794589 w 794589"/>
                <a:gd name="connsiteY4" fmla="*/ 724478 h 794589"/>
                <a:gd name="connsiteX5" fmla="*/ 70111 w 794589"/>
                <a:gd name="connsiteY5" fmla="*/ 724478 h 794589"/>
                <a:gd name="connsiteX6" fmla="*/ 70111 w 794589"/>
                <a:gd name="connsiteY6" fmla="*/ 0 h 794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4589" h="794589" fill="norm" stroke="1" extrusionOk="0">
                  <a:moveTo>
                    <a:pt x="70111" y="0"/>
                  </a:moveTo>
                  <a:lnTo>
                    <a:pt x="0" y="0"/>
                  </a:lnTo>
                  <a:lnTo>
                    <a:pt x="0" y="794589"/>
                  </a:lnTo>
                  <a:lnTo>
                    <a:pt x="794589" y="794589"/>
                  </a:lnTo>
                  <a:lnTo>
                    <a:pt x="794589" y="724478"/>
                  </a:lnTo>
                  <a:lnTo>
                    <a:pt x="70111" y="724478"/>
                  </a:lnTo>
                  <a:lnTo>
                    <a:pt x="70111" y="0"/>
                  </a:lnTo>
                  <a:close/>
                </a:path>
              </a:pathLst>
            </a:custGeom>
            <a:grpFill/>
            <a:ln w="116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Полилиния: фигура 26"/>
            <p:cNvSpPr/>
            <p:nvPr/>
          </p:nvSpPr>
          <p:spPr bwMode="auto">
            <a:xfrm>
              <a:off x="668424" y="4440470"/>
              <a:ext cx="675973" cy="536639"/>
            </a:xfrm>
            <a:custGeom>
              <a:avLst/>
              <a:gdLst>
                <a:gd name="connsiteX0" fmla="*/ 173513 w 675973"/>
                <a:gd name="connsiteY0" fmla="*/ 536640 h 536639"/>
                <a:gd name="connsiteX1" fmla="*/ 503536 w 675973"/>
                <a:gd name="connsiteY1" fmla="*/ 257015 h 536639"/>
                <a:gd name="connsiteX2" fmla="*/ 613376 w 675973"/>
                <a:gd name="connsiteY2" fmla="*/ 112201 h 536639"/>
                <a:gd name="connsiteX3" fmla="*/ 675973 w 675973"/>
                <a:gd name="connsiteY3" fmla="*/ 161547 h 536639"/>
                <a:gd name="connsiteX4" fmla="*/ 656775 w 675973"/>
                <a:gd name="connsiteY4" fmla="*/ 0 h 536639"/>
                <a:gd name="connsiteX5" fmla="*/ 495228 w 675973"/>
                <a:gd name="connsiteY5" fmla="*/ 19199 h 536639"/>
                <a:gd name="connsiteX6" fmla="*/ 558246 w 675973"/>
                <a:gd name="connsiteY6" fmla="*/ 68825 h 536639"/>
                <a:gd name="connsiteX7" fmla="*/ 446933 w 675973"/>
                <a:gd name="connsiteY7" fmla="*/ 215637 h 536639"/>
                <a:gd name="connsiteX8" fmla="*/ 173513 w 675973"/>
                <a:gd name="connsiteY8" fmla="*/ 466529 h 536639"/>
                <a:gd name="connsiteX9" fmla="*/ 62364 w 675973"/>
                <a:gd name="connsiteY9" fmla="*/ 381228 h 536639"/>
                <a:gd name="connsiteX10" fmla="*/ 0 w 675973"/>
                <a:gd name="connsiteY10" fmla="*/ 413245 h 536639"/>
                <a:gd name="connsiteX11" fmla="*/ 173513 w 675973"/>
                <a:gd name="connsiteY11" fmla="*/ 536640 h 53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75973" h="536639" fill="norm" stroke="1" extrusionOk="0">
                  <a:moveTo>
                    <a:pt x="173513" y="536640"/>
                  </a:moveTo>
                  <a:cubicBezTo>
                    <a:pt x="299163" y="536640"/>
                    <a:pt x="393871" y="407052"/>
                    <a:pt x="503536" y="257015"/>
                  </a:cubicBezTo>
                  <a:cubicBezTo>
                    <a:pt x="538334" y="209409"/>
                    <a:pt x="574336" y="160297"/>
                    <a:pt x="613376" y="112201"/>
                  </a:cubicBezTo>
                  <a:lnTo>
                    <a:pt x="675973" y="161547"/>
                  </a:lnTo>
                  <a:lnTo>
                    <a:pt x="656775" y="0"/>
                  </a:lnTo>
                  <a:lnTo>
                    <a:pt x="495228" y="19199"/>
                  </a:lnTo>
                  <a:lnTo>
                    <a:pt x="558246" y="68825"/>
                  </a:lnTo>
                  <a:cubicBezTo>
                    <a:pt x="518434" y="118008"/>
                    <a:pt x="482059" y="167600"/>
                    <a:pt x="446933" y="215637"/>
                  </a:cubicBezTo>
                  <a:cubicBezTo>
                    <a:pt x="348544" y="350274"/>
                    <a:pt x="263570" y="466529"/>
                    <a:pt x="173513" y="466529"/>
                  </a:cubicBezTo>
                  <a:cubicBezTo>
                    <a:pt x="107562" y="466529"/>
                    <a:pt x="62761" y="382046"/>
                    <a:pt x="62364" y="381228"/>
                  </a:cubicBezTo>
                  <a:lnTo>
                    <a:pt x="0" y="413245"/>
                  </a:lnTo>
                  <a:cubicBezTo>
                    <a:pt x="2594" y="418351"/>
                    <a:pt x="64595" y="536640"/>
                    <a:pt x="173513" y="536640"/>
                  </a:cubicBezTo>
                  <a:close/>
                </a:path>
              </a:pathLst>
            </a:custGeom>
            <a:grpFill/>
            <a:ln w="11609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2" name="Рисунок 28" descr="Молочные продукты со сплошной заливкой"/>
          <p:cNvGrpSpPr/>
          <p:nvPr/>
        </p:nvGrpSpPr>
        <p:grpSpPr bwMode="auto">
          <a:xfrm>
            <a:off x="6959182" y="3008530"/>
            <a:ext cx="402996" cy="691970"/>
            <a:chOff x="787906" y="5595844"/>
            <a:chExt cx="516265" cy="891730"/>
          </a:xfrm>
          <a:solidFill>
            <a:srgbClr val="55210F"/>
          </a:solidFill>
        </p:grpSpPr>
        <p:sp>
          <p:nvSpPr>
            <p:cNvPr id="33" name="Полилиния: фигура 32"/>
            <p:cNvSpPr/>
            <p:nvPr/>
          </p:nvSpPr>
          <p:spPr bwMode="auto">
            <a:xfrm>
              <a:off x="787906" y="5595844"/>
              <a:ext cx="516265" cy="891730"/>
            </a:xfrm>
            <a:custGeom>
              <a:avLst/>
              <a:gdLst>
                <a:gd name="connsiteX0" fmla="*/ 410665 w 516265"/>
                <a:gd name="connsiteY0" fmla="*/ 891730 h 891730"/>
                <a:gd name="connsiteX1" fmla="*/ 105600 w 516265"/>
                <a:gd name="connsiteY1" fmla="*/ 891730 h 891730"/>
                <a:gd name="connsiteX2" fmla="*/ 0 w 516265"/>
                <a:gd name="connsiteY2" fmla="*/ 786131 h 891730"/>
                <a:gd name="connsiteX3" fmla="*/ 0 w 516265"/>
                <a:gd name="connsiteY3" fmla="*/ 334290 h 891730"/>
                <a:gd name="connsiteX4" fmla="*/ 51196 w 516265"/>
                <a:gd name="connsiteY4" fmla="*/ 220286 h 891730"/>
                <a:gd name="connsiteX5" fmla="*/ 105600 w 516265"/>
                <a:gd name="connsiteY5" fmla="*/ 171926 h 891730"/>
                <a:gd name="connsiteX6" fmla="*/ 105600 w 516265"/>
                <a:gd name="connsiteY6" fmla="*/ 167079 h 891730"/>
                <a:gd name="connsiteX7" fmla="*/ 90971 w 516265"/>
                <a:gd name="connsiteY7" fmla="*/ 35200 h 891730"/>
                <a:gd name="connsiteX8" fmla="*/ 164266 w 516265"/>
                <a:gd name="connsiteY8" fmla="*/ 0 h 891730"/>
                <a:gd name="connsiteX9" fmla="*/ 351999 w 516265"/>
                <a:gd name="connsiteY9" fmla="*/ 0 h 891730"/>
                <a:gd name="connsiteX10" fmla="*/ 445865 w 516265"/>
                <a:gd name="connsiteY10" fmla="*/ 93791 h 891730"/>
                <a:gd name="connsiteX11" fmla="*/ 410665 w 516265"/>
                <a:gd name="connsiteY11" fmla="*/ 167084 h 891730"/>
                <a:gd name="connsiteX12" fmla="*/ 410665 w 516265"/>
                <a:gd name="connsiteY12" fmla="*/ 173152 h 891730"/>
                <a:gd name="connsiteX13" fmla="*/ 471589 w 516265"/>
                <a:gd name="connsiteY13" fmla="*/ 234082 h 891730"/>
                <a:gd name="connsiteX14" fmla="*/ 516265 w 516265"/>
                <a:gd name="connsiteY14" fmla="*/ 341933 h 891730"/>
                <a:gd name="connsiteX15" fmla="*/ 516265 w 516265"/>
                <a:gd name="connsiteY15" fmla="*/ 786131 h 891730"/>
                <a:gd name="connsiteX16" fmla="*/ 410665 w 516265"/>
                <a:gd name="connsiteY16" fmla="*/ 891730 h 891730"/>
                <a:gd name="connsiteX17" fmla="*/ 164266 w 516265"/>
                <a:gd name="connsiteY17" fmla="*/ 70400 h 891730"/>
                <a:gd name="connsiteX18" fmla="*/ 140800 w 516265"/>
                <a:gd name="connsiteY18" fmla="*/ 93797 h 891730"/>
                <a:gd name="connsiteX19" fmla="*/ 154905 w 516265"/>
                <a:gd name="connsiteY19" fmla="*/ 115328 h 891730"/>
                <a:gd name="connsiteX20" fmla="*/ 175999 w 516265"/>
                <a:gd name="connsiteY20" fmla="*/ 124557 h 891730"/>
                <a:gd name="connsiteX21" fmla="*/ 175999 w 516265"/>
                <a:gd name="connsiteY21" fmla="*/ 203540 h 891730"/>
                <a:gd name="connsiteX22" fmla="*/ 97968 w 516265"/>
                <a:gd name="connsiteY22" fmla="*/ 272902 h 891730"/>
                <a:gd name="connsiteX23" fmla="*/ 70400 w 516265"/>
                <a:gd name="connsiteY23" fmla="*/ 334290 h 891730"/>
                <a:gd name="connsiteX24" fmla="*/ 70400 w 516265"/>
                <a:gd name="connsiteY24" fmla="*/ 786131 h 891730"/>
                <a:gd name="connsiteX25" fmla="*/ 105600 w 516265"/>
                <a:gd name="connsiteY25" fmla="*/ 821330 h 891730"/>
                <a:gd name="connsiteX26" fmla="*/ 410665 w 516265"/>
                <a:gd name="connsiteY26" fmla="*/ 821330 h 891730"/>
                <a:gd name="connsiteX27" fmla="*/ 445865 w 516265"/>
                <a:gd name="connsiteY27" fmla="*/ 786131 h 891730"/>
                <a:gd name="connsiteX28" fmla="*/ 445865 w 516265"/>
                <a:gd name="connsiteY28" fmla="*/ 341933 h 891730"/>
                <a:gd name="connsiteX29" fmla="*/ 421814 w 516265"/>
                <a:gd name="connsiteY29" fmla="*/ 283857 h 891730"/>
                <a:gd name="connsiteX30" fmla="*/ 340265 w 516265"/>
                <a:gd name="connsiteY30" fmla="*/ 202314 h 891730"/>
                <a:gd name="connsiteX31" fmla="*/ 340265 w 516265"/>
                <a:gd name="connsiteY31" fmla="*/ 124569 h 891730"/>
                <a:gd name="connsiteX32" fmla="*/ 361349 w 516265"/>
                <a:gd name="connsiteY32" fmla="*/ 115339 h 891730"/>
                <a:gd name="connsiteX33" fmla="*/ 373533 w 516265"/>
                <a:gd name="connsiteY33" fmla="*/ 84516 h 891730"/>
                <a:gd name="connsiteX34" fmla="*/ 351999 w 516265"/>
                <a:gd name="connsiteY34" fmla="*/ 70400 h 89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6265" h="891730" fill="norm" stroke="1" extrusionOk="0">
                  <a:moveTo>
                    <a:pt x="410665" y="891730"/>
                  </a:moveTo>
                  <a:lnTo>
                    <a:pt x="105600" y="891730"/>
                  </a:lnTo>
                  <a:cubicBezTo>
                    <a:pt x="47306" y="891665"/>
                    <a:pt x="66" y="844424"/>
                    <a:pt x="0" y="786131"/>
                  </a:cubicBezTo>
                  <a:lnTo>
                    <a:pt x="0" y="334290"/>
                  </a:lnTo>
                  <a:cubicBezTo>
                    <a:pt x="19" y="290725"/>
                    <a:pt x="18648" y="249242"/>
                    <a:pt x="51196" y="220286"/>
                  </a:cubicBezTo>
                  <a:lnTo>
                    <a:pt x="105600" y="171926"/>
                  </a:lnTo>
                  <a:lnTo>
                    <a:pt x="105600" y="167079"/>
                  </a:lnTo>
                  <a:cubicBezTo>
                    <a:pt x="65143" y="134702"/>
                    <a:pt x="58593" y="75657"/>
                    <a:pt x="90971" y="35200"/>
                  </a:cubicBezTo>
                  <a:cubicBezTo>
                    <a:pt x="108785" y="12939"/>
                    <a:pt x="135755" y="-13"/>
                    <a:pt x="164266" y="0"/>
                  </a:cubicBezTo>
                  <a:lnTo>
                    <a:pt x="351999" y="0"/>
                  </a:lnTo>
                  <a:cubicBezTo>
                    <a:pt x="403819" y="-21"/>
                    <a:pt x="445845" y="41971"/>
                    <a:pt x="445865" y="93791"/>
                  </a:cubicBezTo>
                  <a:cubicBezTo>
                    <a:pt x="445877" y="122301"/>
                    <a:pt x="432924" y="149270"/>
                    <a:pt x="410665" y="167084"/>
                  </a:cubicBezTo>
                  <a:lnTo>
                    <a:pt x="410665" y="173152"/>
                  </a:lnTo>
                  <a:lnTo>
                    <a:pt x="471589" y="234082"/>
                  </a:lnTo>
                  <a:cubicBezTo>
                    <a:pt x="500288" y="262623"/>
                    <a:pt x="516374" y="301459"/>
                    <a:pt x="516265" y="341933"/>
                  </a:cubicBezTo>
                  <a:lnTo>
                    <a:pt x="516265" y="786131"/>
                  </a:lnTo>
                  <a:cubicBezTo>
                    <a:pt x="516199" y="844424"/>
                    <a:pt x="468960" y="891665"/>
                    <a:pt x="410665" y="891730"/>
                  </a:cubicBezTo>
                  <a:close/>
                  <a:moveTo>
                    <a:pt x="164266" y="70400"/>
                  </a:moveTo>
                  <a:cubicBezTo>
                    <a:pt x="151325" y="70381"/>
                    <a:pt x="140819" y="80856"/>
                    <a:pt x="140800" y="93797"/>
                  </a:cubicBezTo>
                  <a:cubicBezTo>
                    <a:pt x="140787" y="103145"/>
                    <a:pt x="146329" y="111607"/>
                    <a:pt x="154905" y="115328"/>
                  </a:cubicBezTo>
                  <a:lnTo>
                    <a:pt x="175999" y="124557"/>
                  </a:lnTo>
                  <a:lnTo>
                    <a:pt x="175999" y="203540"/>
                  </a:lnTo>
                  <a:lnTo>
                    <a:pt x="97968" y="272902"/>
                  </a:lnTo>
                  <a:cubicBezTo>
                    <a:pt x="80441" y="288494"/>
                    <a:pt x="70409" y="310831"/>
                    <a:pt x="70400" y="334290"/>
                  </a:cubicBezTo>
                  <a:lnTo>
                    <a:pt x="70400" y="786131"/>
                  </a:lnTo>
                  <a:cubicBezTo>
                    <a:pt x="70421" y="805562"/>
                    <a:pt x="86168" y="821309"/>
                    <a:pt x="105600" y="821330"/>
                  </a:cubicBezTo>
                  <a:lnTo>
                    <a:pt x="410665" y="821330"/>
                  </a:lnTo>
                  <a:cubicBezTo>
                    <a:pt x="430097" y="821309"/>
                    <a:pt x="445844" y="805562"/>
                    <a:pt x="445865" y="786131"/>
                  </a:cubicBezTo>
                  <a:lnTo>
                    <a:pt x="445865" y="341933"/>
                  </a:lnTo>
                  <a:cubicBezTo>
                    <a:pt x="445804" y="320163"/>
                    <a:pt x="437163" y="299295"/>
                    <a:pt x="421814" y="283857"/>
                  </a:cubicBezTo>
                  <a:lnTo>
                    <a:pt x="340265" y="202314"/>
                  </a:lnTo>
                  <a:lnTo>
                    <a:pt x="340265" y="124569"/>
                  </a:lnTo>
                  <a:lnTo>
                    <a:pt x="361349" y="115339"/>
                  </a:lnTo>
                  <a:cubicBezTo>
                    <a:pt x="373225" y="110192"/>
                    <a:pt x="378679" y="96391"/>
                    <a:pt x="373533" y="84516"/>
                  </a:cubicBezTo>
                  <a:cubicBezTo>
                    <a:pt x="369813" y="75936"/>
                    <a:pt x="361350" y="70388"/>
                    <a:pt x="351999" y="70400"/>
                  </a:cubicBezTo>
                  <a:close/>
                </a:path>
              </a:pathLst>
            </a:custGeom>
            <a:grpFill/>
            <a:ln w="117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Полилиния: фигура 33"/>
            <p:cNvSpPr/>
            <p:nvPr/>
          </p:nvSpPr>
          <p:spPr bwMode="auto">
            <a:xfrm>
              <a:off x="905239" y="5859231"/>
              <a:ext cx="97841" cy="254442"/>
            </a:xfrm>
            <a:custGeom>
              <a:avLst/>
              <a:gdLst>
                <a:gd name="connsiteX0" fmla="*/ 23467 w 97841"/>
                <a:gd name="connsiteY0" fmla="*/ 254442 h 254442"/>
                <a:gd name="connsiteX1" fmla="*/ 0 w 97841"/>
                <a:gd name="connsiteY1" fmla="*/ 230975 h 254442"/>
                <a:gd name="connsiteX2" fmla="*/ 0 w 97841"/>
                <a:gd name="connsiteY2" fmla="*/ 85054 h 254442"/>
                <a:gd name="connsiteX3" fmla="*/ 21014 w 97841"/>
                <a:gd name="connsiteY3" fmla="*/ 38282 h 254442"/>
                <a:gd name="connsiteX4" fmla="*/ 59113 w 97841"/>
                <a:gd name="connsiteY4" fmla="*/ 5642 h 254442"/>
                <a:gd name="connsiteX5" fmla="*/ 92199 w 97841"/>
                <a:gd name="connsiteY5" fmla="*/ 8204 h 254442"/>
                <a:gd name="connsiteX6" fmla="*/ 89639 w 97841"/>
                <a:gd name="connsiteY6" fmla="*/ 41289 h 254442"/>
                <a:gd name="connsiteX7" fmla="*/ 51860 w 97841"/>
                <a:gd name="connsiteY7" fmla="*/ 73647 h 254442"/>
                <a:gd name="connsiteX8" fmla="*/ 46933 w 97841"/>
                <a:gd name="connsiteY8" fmla="*/ 85054 h 254442"/>
                <a:gd name="connsiteX9" fmla="*/ 46933 w 97841"/>
                <a:gd name="connsiteY9" fmla="*/ 230975 h 254442"/>
                <a:gd name="connsiteX10" fmla="*/ 23467 w 97841"/>
                <a:gd name="connsiteY10" fmla="*/ 254442 h 254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841" h="254442" fill="norm" stroke="1" extrusionOk="0">
                  <a:moveTo>
                    <a:pt x="23467" y="254442"/>
                  </a:moveTo>
                  <a:cubicBezTo>
                    <a:pt x="10507" y="254441"/>
                    <a:pt x="1" y="243935"/>
                    <a:pt x="0" y="230975"/>
                  </a:cubicBezTo>
                  <a:lnTo>
                    <a:pt x="0" y="85054"/>
                  </a:lnTo>
                  <a:cubicBezTo>
                    <a:pt x="3" y="67178"/>
                    <a:pt x="7651" y="50155"/>
                    <a:pt x="21014" y="38282"/>
                  </a:cubicBezTo>
                  <a:lnTo>
                    <a:pt x="59113" y="5642"/>
                  </a:lnTo>
                  <a:cubicBezTo>
                    <a:pt x="68957" y="-2787"/>
                    <a:pt x="83770" y="-1641"/>
                    <a:pt x="92199" y="8204"/>
                  </a:cubicBezTo>
                  <a:cubicBezTo>
                    <a:pt x="100628" y="18047"/>
                    <a:pt x="99482" y="32860"/>
                    <a:pt x="89639" y="41289"/>
                  </a:cubicBezTo>
                  <a:lnTo>
                    <a:pt x="51860" y="73647"/>
                  </a:lnTo>
                  <a:cubicBezTo>
                    <a:pt x="48696" y="76593"/>
                    <a:pt x="46910" y="80731"/>
                    <a:pt x="46933" y="85054"/>
                  </a:cubicBezTo>
                  <a:lnTo>
                    <a:pt x="46933" y="230975"/>
                  </a:lnTo>
                  <a:cubicBezTo>
                    <a:pt x="46933" y="243935"/>
                    <a:pt x="36427" y="254441"/>
                    <a:pt x="23467" y="254442"/>
                  </a:cubicBezTo>
                  <a:close/>
                </a:path>
              </a:pathLst>
            </a:custGeom>
            <a:grpFill/>
            <a:ln w="11708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99" flipH="1">
            <a:off x="8699063" y="3365062"/>
            <a:ext cx="6832091" cy="153786"/>
          </a:xfrm>
          <a:prstGeom prst="rect">
            <a:avLst/>
          </a:prstGeom>
        </p:spPr>
      </p:pic>
      <p:pic>
        <p:nvPicPr>
          <p:cNvPr id="20" name="Рисунок 19" descr="Рубль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079272" y="4566290"/>
            <a:ext cx="1171262" cy="1171262"/>
          </a:xfrm>
          <a:prstGeom prst="rect">
            <a:avLst/>
          </a:prstGeom>
        </p:spPr>
      </p:pic>
      <p:sp>
        <p:nvSpPr>
          <p:cNvPr id="21" name="Стрелка: шеврон 20"/>
          <p:cNvSpPr/>
          <p:nvPr/>
        </p:nvSpPr>
        <p:spPr bwMode="auto">
          <a:xfrm>
            <a:off x="1149356" y="4851859"/>
            <a:ext cx="2692393" cy="513253"/>
          </a:xfrm>
          <a:prstGeom prst="chevron">
            <a:avLst>
              <a:gd name="adj" fmla="val 50000"/>
            </a:avLst>
          </a:prstGeom>
          <a:solidFill>
            <a:srgbClr val="C69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>
                <a:solidFill>
                  <a:schemeClr val="bg1"/>
                </a:solidFill>
              </a:rPr>
              <a:t>ОБЕСПЕЧЕНИЕ</a:t>
            </a:r>
            <a:endParaRPr/>
          </a:p>
        </p:txBody>
      </p:sp>
      <p:sp>
        <p:nvSpPr>
          <p:cNvPr id="23" name="Стрелка: шеврон 22"/>
          <p:cNvSpPr/>
          <p:nvPr/>
        </p:nvSpPr>
        <p:spPr bwMode="auto">
          <a:xfrm>
            <a:off x="3810393" y="4878578"/>
            <a:ext cx="2535855" cy="513253"/>
          </a:xfrm>
          <a:prstGeom prst="chevron">
            <a:avLst>
              <a:gd name="adj" fmla="val 50000"/>
            </a:avLst>
          </a:prstGeom>
          <a:solidFill>
            <a:srgbClr val="ED5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ПРОИЗВОДСТВО</a:t>
            </a:r>
            <a:endParaRPr/>
          </a:p>
        </p:txBody>
      </p:sp>
      <p:sp>
        <p:nvSpPr>
          <p:cNvPr id="24" name="Стрелка: шеврон 23"/>
          <p:cNvSpPr/>
          <p:nvPr/>
        </p:nvSpPr>
        <p:spPr bwMode="auto">
          <a:xfrm>
            <a:off x="8467083" y="4878578"/>
            <a:ext cx="2742549" cy="513253"/>
          </a:xfrm>
          <a:prstGeom prst="chevron">
            <a:avLst>
              <a:gd name="adj" fmla="val 50000"/>
            </a:avLst>
          </a:prstGeom>
          <a:solidFill>
            <a:srgbClr val="31B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3200" b="1">
                <a:solidFill>
                  <a:schemeClr val="bg1"/>
                </a:solidFill>
              </a:rPr>
              <a:t>СБЫТ</a:t>
            </a:r>
            <a:endParaRPr/>
          </a:p>
        </p:txBody>
      </p:sp>
      <p:pic>
        <p:nvPicPr>
          <p:cNvPr id="25" name="Рисунок 24" descr="Мужской профиль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483" y="4623276"/>
            <a:ext cx="959599" cy="959599"/>
          </a:xfrm>
          <a:prstGeom prst="rect">
            <a:avLst/>
          </a:prstGeom>
        </p:spPr>
      </p:pic>
      <p:sp>
        <p:nvSpPr>
          <p:cNvPr id="28" name="Стрелка: шеврон 27"/>
          <p:cNvSpPr/>
          <p:nvPr/>
        </p:nvSpPr>
        <p:spPr bwMode="auto">
          <a:xfrm>
            <a:off x="6267271" y="4878579"/>
            <a:ext cx="2330047" cy="513253"/>
          </a:xfrm>
          <a:prstGeom prst="chevron">
            <a:avLst>
              <a:gd name="adj" fmla="val 50000"/>
            </a:avLst>
          </a:prstGeom>
          <a:solidFill>
            <a:srgbClr val="552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ПЕРЕРАБОТКА</a:t>
            </a:r>
            <a:endParaRPr/>
          </a:p>
        </p:txBody>
      </p:sp>
      <p:sp>
        <p:nvSpPr>
          <p:cNvPr id="29" name="Заголовок 1"/>
          <p:cNvSpPr txBox="1"/>
          <p:nvPr/>
        </p:nvSpPr>
        <p:spPr bwMode="auto">
          <a:xfrm>
            <a:off x="299591" y="5532437"/>
            <a:ext cx="11892409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800" b="1">
                <a:solidFill>
                  <a:srgbClr val="57585A"/>
                </a:solidFill>
                <a:latin typeface="Calibri"/>
              </a:rPr>
              <a:t>Сельскохозяйственный</a:t>
            </a:r>
            <a:r>
              <a:rPr lang="ru-RU" sz="2800" b="1">
                <a:solidFill>
                  <a:srgbClr val="55210F"/>
                </a:solidFill>
                <a:latin typeface="Calibri"/>
              </a:rPr>
              <a:t> </a:t>
            </a:r>
            <a:r>
              <a:rPr lang="ru-RU" sz="2800" b="1" u="sng">
                <a:solidFill>
                  <a:srgbClr val="C69369"/>
                </a:solidFill>
                <a:latin typeface="Calibri"/>
              </a:rPr>
              <a:t>снабженческий</a:t>
            </a:r>
            <a:r>
              <a:rPr lang="ru-RU" sz="2800" b="1">
                <a:solidFill>
                  <a:srgbClr val="55210F"/>
                </a:solidFill>
                <a:latin typeface="Calibri"/>
              </a:rPr>
              <a:t> </a:t>
            </a:r>
            <a:r>
              <a:rPr lang="ru-RU" sz="2800" b="1" u="sng">
                <a:solidFill>
                  <a:srgbClr val="31B44A"/>
                </a:solidFill>
                <a:latin typeface="Calibri"/>
              </a:rPr>
              <a:t>сбытовой</a:t>
            </a:r>
            <a:r>
              <a:rPr lang="ru-RU" sz="2800" b="1">
                <a:solidFill>
                  <a:srgbClr val="55210F"/>
                </a:solidFill>
                <a:latin typeface="Calibri"/>
              </a:rPr>
              <a:t> </a:t>
            </a:r>
            <a:r>
              <a:rPr lang="ru-RU" sz="2800" b="1" u="sng">
                <a:solidFill>
                  <a:srgbClr val="ED5136"/>
                </a:solidFill>
                <a:latin typeface="Calibri"/>
              </a:rPr>
              <a:t>обслуживающий</a:t>
            </a:r>
            <a:r>
              <a:rPr lang="ru-RU" sz="2800" b="1">
                <a:solidFill>
                  <a:srgbClr val="ED5136"/>
                </a:solidFill>
                <a:latin typeface="Calibri"/>
              </a:rPr>
              <a:t> </a:t>
            </a:r>
            <a:r>
              <a:rPr lang="ru-RU" sz="2800" b="1" u="sng">
                <a:solidFill>
                  <a:srgbClr val="55210F"/>
                </a:solidFill>
                <a:latin typeface="Calibri"/>
              </a:rPr>
              <a:t>перерабатывающий </a:t>
            </a:r>
            <a:r>
              <a:rPr lang="ru-RU" sz="2800" b="1">
                <a:solidFill>
                  <a:srgbClr val="57585A"/>
                </a:solidFill>
                <a:latin typeface="Calibri"/>
              </a:rPr>
              <a:t>потребительский кооператив (СССОППК «Союз»)</a:t>
            </a:r>
            <a:endParaRPr lang="ru-RU" sz="2800" b="1">
              <a:solidFill>
                <a:srgbClr val="57585A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Объект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240632" y="2263506"/>
            <a:ext cx="5183119" cy="3452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70488" y="302291"/>
            <a:ext cx="5053263" cy="1016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>
                <a:solidFill>
                  <a:srgbClr val="663726"/>
                </a:solidFill>
                <a:latin typeface="Calibri"/>
              </a:rPr>
              <a:t>ПССПК «ПОЛЯНА»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6619" t="16261" r="2774" b="7909"/>
          <a:stretch/>
        </p:blipFill>
        <p:spPr bwMode="auto">
          <a:xfrm>
            <a:off x="5077326" y="373075"/>
            <a:ext cx="6775298" cy="3780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0" y="311149"/>
            <a:ext cx="254000" cy="725837"/>
          </a:xfrm>
          <a:prstGeom prst="rect">
            <a:avLst/>
          </a:prstGeom>
          <a:solidFill>
            <a:srgbClr val="552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Стрелка: шеврон 7"/>
          <p:cNvSpPr/>
          <p:nvPr/>
        </p:nvSpPr>
        <p:spPr bwMode="auto">
          <a:xfrm>
            <a:off x="432201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ОБЕСПЕЧЕНИЕ</a:t>
            </a:r>
            <a:endParaRPr/>
          </a:p>
        </p:txBody>
      </p:sp>
      <p:sp>
        <p:nvSpPr>
          <p:cNvPr id="9" name="Стрелка: шеврон 8"/>
          <p:cNvSpPr/>
          <p:nvPr/>
        </p:nvSpPr>
        <p:spPr bwMode="auto">
          <a:xfrm>
            <a:off x="3397889" y="2079100"/>
            <a:ext cx="2736077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ПРОИЗВОДСТВО</a:t>
            </a:r>
            <a:endParaRPr/>
          </a:p>
        </p:txBody>
      </p:sp>
      <p:sp>
        <p:nvSpPr>
          <p:cNvPr id="10" name="Стрелка: шеврон 9"/>
          <p:cNvSpPr/>
          <p:nvPr/>
        </p:nvSpPr>
        <p:spPr bwMode="auto">
          <a:xfrm>
            <a:off x="9060236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</a:rPr>
              <a:t>СБЫТ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86398" y="3351816"/>
            <a:ext cx="6858004" cy="154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85108" y="4777599"/>
            <a:ext cx="2375802" cy="1796360"/>
          </a:xfrm>
          <a:prstGeom prst="rect">
            <a:avLst/>
          </a:prstGeom>
        </p:spPr>
      </p:pic>
      <p:sp>
        <p:nvSpPr>
          <p:cNvPr id="12" name="Стрелка: шеврон 11"/>
          <p:cNvSpPr/>
          <p:nvPr/>
        </p:nvSpPr>
        <p:spPr bwMode="auto">
          <a:xfrm>
            <a:off x="6235207" y="2079100"/>
            <a:ext cx="2600325" cy="710732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ПЕРЕРАБОТКА</a:t>
            </a:r>
            <a:endParaRPr/>
          </a:p>
        </p:txBody>
      </p:sp>
      <p:grpSp>
        <p:nvGrpSpPr>
          <p:cNvPr id="19" name="Группа 18"/>
          <p:cNvGrpSpPr/>
          <p:nvPr/>
        </p:nvGrpSpPr>
        <p:grpSpPr bwMode="auto">
          <a:xfrm>
            <a:off x="298813" y="3181851"/>
            <a:ext cx="11361748" cy="1200330"/>
            <a:chOff x="522096" y="3087566"/>
            <a:chExt cx="11361748" cy="1200330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522096" y="3813024"/>
              <a:ext cx="3044022" cy="430887"/>
            </a:xfrm>
            <a:prstGeom prst="rect">
              <a:avLst/>
            </a:prstGeom>
            <a:solidFill>
              <a:srgbClr val="ED5136"/>
            </a:solidFill>
            <a:ln w="28575">
              <a:solidFill>
                <a:srgbClr val="ED513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200" b="1">
                  <a:solidFill>
                    <a:schemeClr val="bg1"/>
                  </a:solidFill>
                </a:rPr>
                <a:t>Хозяйственное участие</a:t>
              </a:r>
              <a:endParaRPr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22096" y="3099554"/>
              <a:ext cx="3044022" cy="461665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Мотивация</a:t>
              </a:r>
              <a:endParaRPr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204207" y="3090964"/>
              <a:ext cx="2955851" cy="461665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Ответственность</a:t>
              </a:r>
              <a:endParaRPr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204208" y="3813025"/>
              <a:ext cx="2955851" cy="461665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Солидарность</a:t>
              </a:r>
              <a:endParaRPr/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283519" y="3087567"/>
              <a:ext cx="2600325" cy="1200329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Желание реинвестировать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rgbClr val="55210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720489" y="3087566"/>
              <a:ext cx="2375803" cy="1200329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Финансовое участие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rgbClr val="55210F"/>
                </a:solidFill>
              </a:endParaRPr>
            </a:p>
          </p:txBody>
        </p:sp>
      </p:grpSp>
      <p:sp>
        <p:nvSpPr>
          <p:cNvPr id="23" name="Объект 2"/>
          <p:cNvSpPr txBox="1"/>
          <p:nvPr/>
        </p:nvSpPr>
        <p:spPr bwMode="auto">
          <a:xfrm>
            <a:off x="1327202" y="701127"/>
            <a:ext cx="9816010" cy="831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1" u="sng">
                <a:solidFill>
                  <a:srgbClr val="ED5136"/>
                </a:solidFill>
              </a:rPr>
              <a:t>ВНУТРИКООПЕРАТИВНАЯ АТМОСФЕРА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52403" y="3349208"/>
            <a:ext cx="6858009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0" t="7649" r="0" b="0"/>
          <a:stretch/>
        </p:blipFill>
        <p:spPr bwMode="auto">
          <a:xfrm>
            <a:off x="425990" y="1592971"/>
            <a:ext cx="11592887" cy="5296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0" y="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ED5136"/>
                </a:solidFill>
              </a:rPr>
              <a:t>Количество и территориальное расположение  сельскохозяйственных потребительских кооперативов </a:t>
            </a:r>
            <a:endParaRPr/>
          </a:p>
          <a:p>
            <a:pPr algn="ctr">
              <a:defRPr/>
            </a:pPr>
            <a:r>
              <a:rPr lang="ru-RU" sz="3200" b="1">
                <a:solidFill>
                  <a:srgbClr val="ED5136"/>
                </a:solidFill>
              </a:rPr>
              <a:t>(на 2022 год) </a:t>
            </a:r>
            <a:endParaRPr lang="ru-RU" sz="3200">
              <a:solidFill>
                <a:srgbClr val="ED5136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1426779" y="1876097"/>
            <a:ext cx="128489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216 ед.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1426779" y="2885631"/>
            <a:ext cx="128489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1459 ед.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1450428" y="4114745"/>
            <a:ext cx="128489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560 ед.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1169277" y="5008997"/>
            <a:ext cx="128489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494 ед.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2890347" y="5745593"/>
            <a:ext cx="128489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1760 ед.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5242038" y="5745593"/>
            <a:ext cx="128489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312 ед.</a:t>
            </a: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8062896" y="5745592"/>
            <a:ext cx="128489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689 ед.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10040887" y="3253347"/>
            <a:ext cx="128489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1">
                    <a:lumMod val="65000"/>
                    <a:lumOff val="35000"/>
                  </a:schemeClr>
                </a:solidFill>
              </a:rPr>
              <a:t>882 ед.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4384437" y="1589216"/>
            <a:ext cx="3675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55210F"/>
                </a:solidFill>
              </a:rPr>
              <a:t>ВСЕГО: 6308 ед.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2673500" y="2427241"/>
            <a:ext cx="8492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регулярные членские взносы </a:t>
            </a:r>
            <a:endParaRPr/>
          </a:p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(являющиеся невозвратными)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2672427" y="4052076"/>
            <a:ext cx="8383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предпринимательская деятельность </a:t>
            </a:r>
            <a:endParaRPr/>
          </a:p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(если она служит для достижения тех целей, ради которых был создан кооператив)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 bwMode="auto">
          <a:xfrm>
            <a:off x="829903" y="2522404"/>
            <a:ext cx="914400" cy="1141568"/>
            <a:chOff x="938982" y="3689053"/>
            <a:chExt cx="914400" cy="1141568"/>
          </a:xfrm>
        </p:grpSpPr>
        <p:pic>
          <p:nvPicPr>
            <p:cNvPr id="8" name="Рисунок 7" descr="Рубль со сплошной заливкой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238659" y="3689053"/>
              <a:ext cx="561000" cy="561000"/>
            </a:xfrm>
            <a:prstGeom prst="rect">
              <a:avLst/>
            </a:prstGeom>
          </p:spPr>
        </p:pic>
        <p:pic>
          <p:nvPicPr>
            <p:cNvPr id="9" name="Рисунок 8" descr="Открытая ладонь со сплошной заливкой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938982" y="3916221"/>
              <a:ext cx="914400" cy="914400"/>
            </a:xfrm>
            <a:prstGeom prst="rect">
              <a:avLst/>
            </a:prstGeom>
          </p:spPr>
        </p:pic>
      </p:grpSp>
      <p:pic>
        <p:nvPicPr>
          <p:cNvPr id="10" name="Рисунок 9" descr="Рукопожатие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29903" y="4535598"/>
            <a:ext cx="1085159" cy="1085159"/>
          </a:xfrm>
          <a:prstGeom prst="rect">
            <a:avLst/>
          </a:prstGeom>
        </p:spPr>
      </p:pic>
      <p:pic>
        <p:nvPicPr>
          <p:cNvPr id="11" name="Рисунок 10" descr="Рубль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28507" y="4255098"/>
            <a:ext cx="561000" cy="561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-84083" y="456963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ru-RU" sz="3200" b="1">
                <a:solidFill>
                  <a:srgbClr val="31B44A"/>
                </a:solidFill>
              </a:rPr>
              <a:t>ЧЛЕН КООПЕРАТИВА </a:t>
            </a:r>
            <a:endParaRPr/>
          </a:p>
          <a:p>
            <a:pPr marL="0" indent="0" algn="ctr">
              <a:buNone/>
              <a:defRPr/>
            </a:pPr>
            <a:r>
              <a:rPr lang="ru-RU" sz="3200" b="1">
                <a:solidFill>
                  <a:srgbClr val="31B44A"/>
                </a:solidFill>
              </a:rPr>
              <a:t>– ЭТО ПАРТНЁР, ИНВЕСТОР, </a:t>
            </a:r>
            <a:r>
              <a:rPr lang="ru-RU" sz="3200" b="1" u="sng">
                <a:solidFill>
                  <a:srgbClr val="ED5136"/>
                </a:solidFill>
              </a:rPr>
              <a:t>ПОТРЕБИТЕЛЬ, ПОСТАВЩИК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0" y="311149"/>
            <a:ext cx="254000" cy="725837"/>
          </a:xfrm>
          <a:prstGeom prst="rect">
            <a:avLst/>
          </a:prstGeom>
          <a:solidFill>
            <a:srgbClr val="552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33950" y="1595567"/>
            <a:ext cx="6896818" cy="4598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5731" y="1978832"/>
            <a:ext cx="5670269" cy="3778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425731" y="329100"/>
            <a:ext cx="4342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b="1">
                <a:solidFill>
                  <a:srgbClr val="55210F"/>
                </a:solidFill>
                <a:latin typeface="Play"/>
              </a:rPr>
              <a:t>ССПСК «Мечта»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290944" y="546538"/>
            <a:ext cx="11621735" cy="5905062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4800" b="1">
                <a:solidFill>
                  <a:srgbClr val="ED5136"/>
                </a:solidFill>
              </a:rPr>
              <a:t>ДОГОВОРОВ КУПЛИ-ПРОДАЖИ</a:t>
            </a:r>
            <a:endParaRPr/>
          </a:p>
          <a:p>
            <a:pPr marL="0" indent="0" algn="ctr">
              <a:buNone/>
              <a:defRPr/>
            </a:pPr>
            <a:endParaRPr lang="ru-RU" sz="4800" b="1">
              <a:solidFill>
                <a:srgbClr val="55210F"/>
              </a:solidFill>
            </a:endParaRPr>
          </a:p>
          <a:p>
            <a:pPr marL="0" indent="0" algn="ctr">
              <a:buNone/>
              <a:defRPr/>
            </a:pPr>
            <a:r>
              <a:rPr lang="ru-RU" sz="3600" b="1">
                <a:solidFill>
                  <a:srgbClr val="55210F"/>
                </a:solidFill>
              </a:rPr>
              <a:t>(когда кооператив действует как любая другая коммерческая торговая фирма, которая закупает</a:t>
            </a:r>
            <a:r>
              <a:rPr lang="ru-RU" sz="3600" b="1" i="1">
                <a:solidFill>
                  <a:srgbClr val="ED5136"/>
                </a:solidFill>
              </a:rPr>
              <a:t>*</a:t>
            </a:r>
            <a:r>
              <a:rPr lang="ru-RU" sz="3600" b="1">
                <a:solidFill>
                  <a:srgbClr val="55210F"/>
                </a:solidFill>
              </a:rPr>
              <a:t> продукцию от своих клиентов и перепродаёт их на сторону или своим членам кооператива)</a:t>
            </a:r>
            <a:endParaRPr lang="ru-RU" sz="4400" b="1">
              <a:solidFill>
                <a:srgbClr val="55210F"/>
              </a:solidFill>
            </a:endParaRPr>
          </a:p>
          <a:p>
            <a:pPr marL="0" indent="0" algn="ctr">
              <a:buNone/>
              <a:defRPr/>
            </a:pPr>
            <a:r>
              <a:rPr lang="ru-RU" sz="4000" b="1">
                <a:solidFill>
                  <a:srgbClr val="55210F"/>
                </a:solidFill>
              </a:rPr>
              <a:t>      </a:t>
            </a:r>
            <a:endParaRPr/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3200" b="1" i="1">
                <a:solidFill>
                  <a:srgbClr val="ED5136"/>
                </a:solidFill>
              </a:rPr>
              <a:t>*С ЛПХ кооператив работает по ЗАКУПОЧНЫМ АКТАМ</a:t>
            </a:r>
            <a:endParaRPr/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3200" b="1" i="1">
                <a:solidFill>
                  <a:srgbClr val="ED5136"/>
                </a:solidFill>
              </a:rPr>
              <a:t>(по форме ОП-5)</a:t>
            </a:r>
            <a:endParaRPr/>
          </a:p>
          <a:p>
            <a:pPr marL="514350" indent="-514350" algn="ctr">
              <a:buAutoNum type="arabicPeriod"/>
              <a:defRPr/>
            </a:pPr>
            <a:endParaRPr lang="ru-RU">
              <a:solidFill>
                <a:srgbClr val="55210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380999" y="925286"/>
            <a:ext cx="11611131" cy="525167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600" b="1" i="1" u="none" strike="noStrike">
                <a:solidFill>
                  <a:srgbClr val="55210F"/>
                </a:solidFill>
              </a:rPr>
              <a:t>Кооперативные выплаты между членами потребительского кооператива </a:t>
            </a:r>
            <a:r>
              <a:rPr lang="ru-RU" sz="2600" b="1" i="1" u="none" strike="noStrike">
                <a:solidFill>
                  <a:srgbClr val="ED5136"/>
                </a:solidFill>
              </a:rPr>
              <a:t>распределяются пропорционально доле их участия в хозяйственной деятельности кооператива.</a:t>
            </a:r>
            <a:endParaRPr lang="ru-RU" sz="2600" b="1" i="1">
              <a:solidFill>
                <a:srgbClr val="ED5136"/>
              </a:solidFill>
            </a:endParaRPr>
          </a:p>
          <a:p>
            <a:pPr marL="0" indent="0">
              <a:buNone/>
              <a:defRPr/>
            </a:pPr>
            <a:r>
              <a:rPr lang="ru-RU" sz="2600" b="1" i="1" u="none" strike="noStrike">
                <a:solidFill>
                  <a:srgbClr val="55210F"/>
                </a:solidFill>
              </a:rPr>
              <a:t>3. Кооперативные выплаты используются в следующем порядке:</a:t>
            </a:r>
            <a:endParaRPr/>
          </a:p>
          <a:p>
            <a:pPr marL="0" indent="360000">
              <a:buNone/>
              <a:defRPr/>
            </a:pPr>
            <a:r>
              <a:rPr lang="ru-RU" sz="2600" b="1" i="1" u="none" strike="noStrike">
                <a:solidFill>
                  <a:srgbClr val="55210F"/>
                </a:solidFill>
              </a:rPr>
              <a:t>1) не менее чем 70 процентов суммы кооперативных выплат направляется на пополнение приращенного пая члена кооператива;</a:t>
            </a:r>
            <a:endParaRPr/>
          </a:p>
          <a:p>
            <a:pPr marL="0" indent="360000">
              <a:buNone/>
              <a:defRPr/>
            </a:pPr>
            <a:r>
              <a:rPr lang="ru-RU" sz="2600" b="1" i="1" u="none" strike="noStrike">
                <a:solidFill>
                  <a:srgbClr val="55210F"/>
                </a:solidFill>
              </a:rPr>
              <a:t>2) остаток кооперативных выплат выплачивается члену кооператива.</a:t>
            </a:r>
            <a:endParaRPr/>
          </a:p>
          <a:p>
            <a:pPr marL="0" indent="0">
              <a:buNone/>
              <a:defRPr/>
            </a:pPr>
            <a:r>
              <a:rPr lang="ru-RU" sz="2600" b="1" i="1" u="none" strike="noStrike">
                <a:solidFill>
                  <a:srgbClr val="55210F"/>
                </a:solidFill>
              </a:rPr>
              <a:t>4. Средства, зачисленные в приращенные паи, используются на:</a:t>
            </a:r>
            <a:endParaRPr/>
          </a:p>
          <a:p>
            <a:pPr marL="0" indent="360000">
              <a:buNone/>
              <a:defRPr/>
            </a:pPr>
            <a:r>
              <a:rPr lang="ru-RU" sz="2600" b="1" i="1" u="none" strike="noStrike">
                <a:solidFill>
                  <a:srgbClr val="55210F"/>
                </a:solidFill>
              </a:rPr>
              <a:t>1) создание и расширение производственных и иных фондов кооператива, за исключением неделимого фонда кооператива;</a:t>
            </a:r>
            <a:endParaRPr/>
          </a:p>
          <a:p>
            <a:pPr marL="0" indent="360000">
              <a:buNone/>
              <a:defRPr/>
            </a:pPr>
            <a:r>
              <a:rPr lang="ru-RU" sz="2600" b="1" i="1" u="none" strike="noStrike">
                <a:solidFill>
                  <a:srgbClr val="55210F"/>
                </a:solidFill>
              </a:rPr>
              <a:t>2) погашение приращенных паев. </a:t>
            </a:r>
            <a:endParaRPr lang="ru-RU" sz="2600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3347" y="5699533"/>
            <a:ext cx="870566" cy="9462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528293" y="5961330"/>
            <a:ext cx="779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ED5136"/>
                </a:solidFill>
              </a:rPr>
              <a:t>п. 3, 4 ст. 36 ФЗ № 193 от 15.11.1995 г. </a:t>
            </a:r>
            <a:endParaRPr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381000" y="25750"/>
            <a:ext cx="10515600" cy="1060788"/>
          </a:xfrm>
        </p:spPr>
        <p:txBody>
          <a:bodyPr/>
          <a:lstStyle/>
          <a:p>
            <a:pPr>
              <a:defRPr/>
            </a:pPr>
            <a:r>
              <a:rPr lang="ru-RU" sz="4400" b="1" i="0" u="none" strike="noStrike">
                <a:solidFill>
                  <a:srgbClr val="ED5236"/>
                </a:solidFill>
                <a:latin typeface="Calibri"/>
              </a:rPr>
              <a:t>Кооперативные выплаты</a:t>
            </a:r>
            <a:endParaRPr lang="ru-RU" b="1">
              <a:solidFill>
                <a:srgbClr val="ED5236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52959" y="227793"/>
            <a:ext cx="11486082" cy="635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>
                <a:solidFill>
                  <a:srgbClr val="ED5136"/>
                </a:solidFill>
              </a:rPr>
              <a:t>Статья 13. Члены кооператива</a:t>
            </a:r>
            <a:endParaRPr/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200" b="1">
              <a:solidFill>
                <a:srgbClr val="ED5136"/>
              </a:solidFill>
            </a:endParaRPr>
          </a:p>
          <a:p>
            <a:pPr mar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ru-RU" sz="3000" b="1" i="0">
                <a:solidFill>
                  <a:srgbClr val="55210F"/>
                </a:solidFill>
              </a:rPr>
              <a:t>п. 5. Кооператив вправе внести в устав дополнительные сведения об условиях приёма в члены кооператива, предусматривающие:</a:t>
            </a:r>
            <a:endParaRPr/>
          </a:p>
          <a:p>
            <a:pPr marL="628650" marR="0" indent="-28575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ru-RU" sz="3000" b="1">
                <a:solidFill>
                  <a:srgbClr val="FF0000"/>
                </a:solidFill>
              </a:rPr>
              <a:t>обязательства пользоваться услугами</a:t>
            </a:r>
            <a:r>
              <a:rPr lang="ru-RU" sz="3000" b="1">
                <a:solidFill>
                  <a:srgbClr val="55210F"/>
                </a:solidFill>
              </a:rPr>
              <a:t> потребительского кооператива в объёмах, предусмотренных договорами;</a:t>
            </a:r>
            <a:endParaRPr/>
          </a:p>
          <a:p>
            <a:pPr marL="628650" marR="0" indent="-28575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ru-RU" sz="3000" b="1">
                <a:solidFill>
                  <a:srgbClr val="55210F"/>
                </a:solidFill>
              </a:rPr>
              <a:t>удалённость хозяйства лица, принимаемого в члены кооператива;</a:t>
            </a:r>
            <a:endParaRPr/>
          </a:p>
          <a:p>
            <a:pPr marL="628650" marR="0" indent="-28575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ru-RU" sz="3000" b="1">
                <a:solidFill>
                  <a:srgbClr val="55210F"/>
                </a:solidFill>
              </a:rPr>
              <a:t>требования к ассортименту и качеству продукции, производимой лицом, принимаемым в члены потребительского кооператива;</a:t>
            </a:r>
            <a:endParaRPr/>
          </a:p>
          <a:p>
            <a:pPr marL="628650" marR="0" indent="-28575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ru-RU" sz="3000" b="1">
                <a:solidFill>
                  <a:srgbClr val="55210F"/>
                </a:solidFill>
              </a:rPr>
              <a:t>другие требования, не противоречащие настоящему Федеральному закону и уставу кооператива и обеспечивающие достижение целей кооператива, предусмотренных его уставом.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19776" y="425740"/>
            <a:ext cx="5180704" cy="3455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92632" y="2864244"/>
            <a:ext cx="4612430" cy="3459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426443" y="311150"/>
            <a:ext cx="6293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b="1">
                <a:solidFill>
                  <a:srgbClr val="55210F"/>
                </a:solidFill>
                <a:latin typeface="Play"/>
              </a:rPr>
              <a:t>СССПК «</a:t>
            </a:r>
            <a:r>
              <a:rPr lang="ru-RU" sz="4000" b="1" i="0">
                <a:solidFill>
                  <a:srgbClr val="55210F"/>
                </a:solidFill>
              </a:rPr>
              <a:t>ЮгОвощСбыт</a:t>
            </a:r>
            <a:r>
              <a:rPr lang="ru-RU" sz="4000" b="1">
                <a:solidFill>
                  <a:srgbClr val="55210F"/>
                </a:solidFill>
                <a:latin typeface="Play"/>
              </a:rPr>
              <a:t>»</a:t>
            </a: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311149"/>
            <a:ext cx="254000" cy="725837"/>
          </a:xfrm>
          <a:prstGeom prst="rect">
            <a:avLst/>
          </a:prstGeom>
          <a:solidFill>
            <a:srgbClr val="552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7985051" y="4004986"/>
            <a:ext cx="41325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55210F"/>
                </a:solidFill>
              </a:rPr>
              <a:t>Лесничин Степан Борисович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91520" y="1425658"/>
            <a:ext cx="4330285" cy="2433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260230" y="289246"/>
            <a:ext cx="1167154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>
                <a:solidFill>
                  <a:srgbClr val="ED5136"/>
                </a:solidFill>
              </a:rPr>
              <a:t>АГЕНТСКИЙ ДОГОВОР</a:t>
            </a:r>
            <a:endParaRPr/>
          </a:p>
          <a:p>
            <a:pPr algn="ctr">
              <a:defRPr/>
            </a:pPr>
            <a:r>
              <a:rPr lang="ru-RU" sz="4800">
                <a:solidFill>
                  <a:srgbClr val="55210F"/>
                </a:solidFill>
              </a:rPr>
              <a:t> </a:t>
            </a:r>
            <a:endParaRPr/>
          </a:p>
          <a:p>
            <a:pPr algn="ctr">
              <a:defRPr/>
            </a:pPr>
            <a:r>
              <a:rPr lang="ru-RU" sz="3200" b="1">
                <a:solidFill>
                  <a:srgbClr val="55210F"/>
                </a:solidFill>
              </a:rPr>
              <a:t>(по агентскому договору одна сторона (агент) обязуется за вознаграждение совершать по поручению другой стороны (принципала) юридические и иные действия от своего имени, но за счёт принципала, либо от имени и за счёт принципала)</a:t>
            </a:r>
            <a:endParaRPr lang="en-US" sz="3200" b="1">
              <a:solidFill>
                <a:srgbClr val="55210F"/>
              </a:solidFill>
            </a:endParaRPr>
          </a:p>
          <a:p>
            <a:pPr>
              <a:defRPr/>
            </a:pPr>
            <a:endParaRPr lang="en-US" sz="3200" b="1">
              <a:solidFill>
                <a:srgbClr val="55210F"/>
              </a:solidFill>
            </a:endParaRPr>
          </a:p>
          <a:p>
            <a:pPr algn="ctr">
              <a:defRPr/>
            </a:pPr>
            <a:r>
              <a:rPr lang="ru-RU" sz="2800" b="1" i="1">
                <a:solidFill>
                  <a:srgbClr val="55210F"/>
                </a:solidFill>
              </a:rPr>
              <a:t>Основным документом, регулирующим отношения, </a:t>
            </a:r>
            <a:endParaRPr/>
          </a:p>
          <a:p>
            <a:pPr algn="ctr">
              <a:defRPr/>
            </a:pPr>
            <a:r>
              <a:rPr lang="ru-RU" sz="2800" b="1" i="1">
                <a:solidFill>
                  <a:srgbClr val="55210F"/>
                </a:solidFill>
              </a:rPr>
              <a:t>возникающие при заключении агентского договора, является </a:t>
            </a:r>
            <a:endParaRPr/>
          </a:p>
          <a:p>
            <a:pPr algn="ctr">
              <a:defRPr/>
            </a:pPr>
            <a:r>
              <a:rPr lang="ru-RU" sz="2800" b="1" i="1">
                <a:solidFill>
                  <a:srgbClr val="55210F"/>
                </a:solidFill>
              </a:rPr>
              <a:t>Гражданский Кодекс РФ (ГК РФ) ст. 100</a:t>
            </a:r>
            <a:r>
              <a:rPr lang="en-US" sz="2800" b="1" i="1">
                <a:solidFill>
                  <a:srgbClr val="55210F"/>
                </a:solidFill>
              </a:rPr>
              <a:t>5-1011</a:t>
            </a:r>
            <a:endParaRPr lang="ru-RU" sz="2800" b="1" i="1">
              <a:solidFill>
                <a:srgbClr val="55210F"/>
              </a:solidFill>
            </a:endParaRPr>
          </a:p>
          <a:p>
            <a:pPr>
              <a:defRPr/>
            </a:pPr>
            <a:endParaRPr lang="ru-RU" sz="2400">
              <a:solidFill>
                <a:srgbClr val="55210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0" y="0"/>
            <a:ext cx="12192000" cy="5906126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ru-RU" sz="4000" b="1">
                <a:solidFill>
                  <a:srgbClr val="ED5136"/>
                </a:solidFill>
              </a:rPr>
              <a:t>ДОГОВОР КОМИССИИ</a:t>
            </a:r>
            <a:r>
              <a:rPr lang="ru-RU" sz="4000">
                <a:solidFill>
                  <a:srgbClr val="ED5136"/>
                </a:solidFill>
              </a:rPr>
              <a:t> </a:t>
            </a:r>
            <a:endParaRPr/>
          </a:p>
          <a:p>
            <a:pPr marL="0" indent="0" algn="ctr">
              <a:buNone/>
              <a:defRPr/>
            </a:pPr>
            <a:r>
              <a:rPr lang="ru-RU" sz="3200" b="1">
                <a:solidFill>
                  <a:srgbClr val="55210F"/>
                </a:solidFill>
              </a:rPr>
              <a:t>(когда кооператив выступает в качестве контрагента и затраты кооператива на осуществление услуг покрываются комиссионным вознаграждением)</a:t>
            </a:r>
            <a:endParaRPr lang="ru-RU" sz="3200">
              <a:solidFill>
                <a:srgbClr val="55210F"/>
              </a:solidFill>
            </a:endParaRP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ru-RU" sz="3200" b="1">
                <a:solidFill>
                  <a:srgbClr val="55210F"/>
                </a:solidFill>
              </a:rPr>
              <a:t>     1. Кооператив реализует продукцию члена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3200" b="1">
                <a:solidFill>
                  <a:srgbClr val="55210F"/>
                </a:solidFill>
              </a:rPr>
              <a:t>          кооператива и денежные средства поступают 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3200" b="1">
                <a:solidFill>
                  <a:srgbClr val="55210F"/>
                </a:solidFill>
              </a:rPr>
              <a:t>          на расчетный счет кооператива. </a:t>
            </a:r>
            <a:endParaRPr/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ru-RU" sz="3200" b="1">
                <a:solidFill>
                  <a:srgbClr val="55210F"/>
                </a:solidFill>
              </a:rPr>
              <a:t>     2. Кооператив перечисляет вырученные средства на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3200" b="1">
                <a:solidFill>
                  <a:srgbClr val="55210F"/>
                </a:solidFill>
              </a:rPr>
              <a:t>          расчетный счет фермера за вычетом установленного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sz="3200" b="1">
                <a:solidFill>
                  <a:srgbClr val="55210F"/>
                </a:solidFill>
              </a:rPr>
              <a:t>          комиссионного вознаграждения. </a:t>
            </a:r>
            <a:endParaRPr/>
          </a:p>
          <a:p>
            <a:pPr marL="0" indent="0" algn="ctr">
              <a:spcBef>
                <a:spcPts val="1200"/>
              </a:spcBef>
              <a:buNone/>
              <a:defRPr/>
            </a:pPr>
            <a:r>
              <a:rPr lang="ru-RU" sz="3200" b="1" i="1">
                <a:solidFill>
                  <a:srgbClr val="55210F"/>
                </a:solidFill>
              </a:rPr>
              <a:t>Основным документом, регулирующим отношения,          возникающие при заключении договоров комиссии, является                   Гражданский Кодекс РФ (ГК РФ) ст. 990-1004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2686352" y="3374201"/>
            <a:ext cx="8492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ED5136"/>
                </a:solidFill>
              </a:rPr>
              <a:t>регулярных членских взносов </a:t>
            </a:r>
            <a:endParaRPr/>
          </a:p>
          <a:p>
            <a:pPr>
              <a:defRPr/>
            </a:pPr>
            <a:r>
              <a:rPr lang="ru-RU" sz="3200" b="1">
                <a:solidFill>
                  <a:srgbClr val="ED5136"/>
                </a:solidFill>
              </a:rPr>
              <a:t>(являющихся невозвратными)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2676253" y="4823210"/>
            <a:ext cx="8383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57585A"/>
                </a:solidFill>
              </a:rPr>
              <a:t>предпринимательской деятельности </a:t>
            </a:r>
            <a:endParaRPr/>
          </a:p>
          <a:p>
            <a:pPr>
              <a:defRPr/>
            </a:pPr>
            <a:r>
              <a:rPr lang="ru-RU" sz="3200" b="1">
                <a:solidFill>
                  <a:srgbClr val="57585A"/>
                </a:solidFill>
              </a:rPr>
              <a:t>(если она служит для достижения тех целей, ради которых был создан кооператив)</a:t>
            </a:r>
            <a:endParaRPr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400" b="1">
                <a:solidFill>
                  <a:srgbClr val="ED5136"/>
                </a:solidFill>
                <a:latin typeface="Calibri"/>
              </a:rPr>
              <a:t>ДЕЯТЕЛЬНОСТЬ КООПЕРАТИВА ВЕДЁТСЯ ЗА СЧЁТ: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grpSp>
        <p:nvGrpSpPr>
          <p:cNvPr id="6" name="Рисунок 2" descr="Круговая диаграмма со сплошной заливкой"/>
          <p:cNvGrpSpPr/>
          <p:nvPr/>
        </p:nvGrpSpPr>
        <p:grpSpPr bwMode="auto">
          <a:xfrm>
            <a:off x="896678" y="1379435"/>
            <a:ext cx="1176351" cy="1091801"/>
            <a:chOff x="896678" y="1379435"/>
            <a:chExt cx="1176351" cy="1091801"/>
          </a:xfrm>
          <a:solidFill>
            <a:srgbClr val="57585A"/>
          </a:solidFill>
        </p:grpSpPr>
        <p:sp>
          <p:nvSpPr>
            <p:cNvPr id="8" name="Полилиния: фигура 7"/>
            <p:cNvSpPr/>
            <p:nvPr/>
          </p:nvSpPr>
          <p:spPr bwMode="auto">
            <a:xfrm>
              <a:off x="896678" y="1447679"/>
              <a:ext cx="853862" cy="1023557"/>
            </a:xfrm>
            <a:custGeom>
              <a:avLst/>
              <a:gdLst>
                <a:gd name="connsiteX0" fmla="*/ 484843 w 853862"/>
                <a:gd name="connsiteY0" fmla="*/ 0 h 1023557"/>
                <a:gd name="connsiteX1" fmla="*/ 0 w 853862"/>
                <a:gd name="connsiteY1" fmla="*/ 511779 h 1023557"/>
                <a:gd name="connsiteX2" fmla="*/ 511779 w 853862"/>
                <a:gd name="connsiteY2" fmla="*/ 1023558 h 1023557"/>
                <a:gd name="connsiteX3" fmla="*/ 853863 w 853862"/>
                <a:gd name="connsiteY3" fmla="*/ 891573 h 1023557"/>
                <a:gd name="connsiteX4" fmla="*/ 484843 w 853862"/>
                <a:gd name="connsiteY4" fmla="*/ 522553 h 1023557"/>
                <a:gd name="connsiteX5" fmla="*/ 484843 w 853862"/>
                <a:gd name="connsiteY5" fmla="*/ 0 h 1023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862" h="1023557" fill="norm" stroke="1" extrusionOk="0">
                  <a:moveTo>
                    <a:pt x="484843" y="0"/>
                  </a:moveTo>
                  <a:cubicBezTo>
                    <a:pt x="215486" y="13468"/>
                    <a:pt x="0" y="239728"/>
                    <a:pt x="0" y="511779"/>
                  </a:cubicBezTo>
                  <a:cubicBezTo>
                    <a:pt x="0" y="794604"/>
                    <a:pt x="228954" y="1023558"/>
                    <a:pt x="511779" y="1023558"/>
                  </a:cubicBezTo>
                  <a:cubicBezTo>
                    <a:pt x="639724" y="1023558"/>
                    <a:pt x="759588" y="977767"/>
                    <a:pt x="853863" y="891573"/>
                  </a:cubicBezTo>
                  <a:lnTo>
                    <a:pt x="484843" y="522553"/>
                  </a:lnTo>
                  <a:lnTo>
                    <a:pt x="484843" y="0"/>
                  </a:lnTo>
                  <a:close/>
                </a:path>
              </a:pathLst>
            </a:custGeom>
            <a:grpFill/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Полилиния: фигура 12"/>
            <p:cNvSpPr/>
            <p:nvPr/>
          </p:nvSpPr>
          <p:spPr bwMode="auto">
            <a:xfrm>
              <a:off x="1589533" y="1379435"/>
              <a:ext cx="483496" cy="484843"/>
            </a:xfrm>
            <a:custGeom>
              <a:avLst/>
              <a:gdLst>
                <a:gd name="connsiteX0" fmla="*/ 0 w 483496"/>
                <a:gd name="connsiteY0" fmla="*/ 0 h 484843"/>
                <a:gd name="connsiteX1" fmla="*/ 0 w 483496"/>
                <a:gd name="connsiteY1" fmla="*/ 484843 h 484843"/>
                <a:gd name="connsiteX2" fmla="*/ 483496 w 483496"/>
                <a:gd name="connsiteY2" fmla="*/ 484843 h 484843"/>
                <a:gd name="connsiteX3" fmla="*/ 0 w 483496"/>
                <a:gd name="connsiteY3" fmla="*/ 0 h 4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496" h="484843" fill="norm" stroke="1" extrusionOk="0">
                  <a:moveTo>
                    <a:pt x="0" y="0"/>
                  </a:moveTo>
                  <a:lnTo>
                    <a:pt x="0" y="484843"/>
                  </a:lnTo>
                  <a:lnTo>
                    <a:pt x="483496" y="484843"/>
                  </a:lnTo>
                  <a:cubicBezTo>
                    <a:pt x="470029" y="222220"/>
                    <a:pt x="261277" y="13468"/>
                    <a:pt x="0" y="0"/>
                  </a:cubicBezTo>
                  <a:close/>
                </a:path>
              </a:pathLst>
            </a:custGeom>
            <a:grpFill/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Полилиния: фигура 13"/>
            <p:cNvSpPr/>
            <p:nvPr/>
          </p:nvSpPr>
          <p:spPr bwMode="auto">
            <a:xfrm>
              <a:off x="1473103" y="1986394"/>
              <a:ext cx="445786" cy="315148"/>
            </a:xfrm>
            <a:custGeom>
              <a:avLst/>
              <a:gdLst>
                <a:gd name="connsiteX0" fmla="*/ 0 w 445786"/>
                <a:gd name="connsiteY0" fmla="*/ 0 h 315148"/>
                <a:gd name="connsiteX1" fmla="*/ 315148 w 445786"/>
                <a:gd name="connsiteY1" fmla="*/ 315148 h 315148"/>
                <a:gd name="connsiteX2" fmla="*/ 445786 w 445786"/>
                <a:gd name="connsiteY2" fmla="*/ 0 h 315148"/>
                <a:gd name="connsiteX3" fmla="*/ 0 w 445786"/>
                <a:gd name="connsiteY3" fmla="*/ 0 h 315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786" h="315148" fill="norm" stroke="1" extrusionOk="0">
                  <a:moveTo>
                    <a:pt x="0" y="0"/>
                  </a:moveTo>
                  <a:lnTo>
                    <a:pt x="315148" y="315148"/>
                  </a:lnTo>
                  <a:cubicBezTo>
                    <a:pt x="394608" y="227607"/>
                    <a:pt x="440399" y="117170"/>
                    <a:pt x="445786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2" name="TextBox 11"/>
          <p:cNvSpPr txBox="1"/>
          <p:nvPr/>
        </p:nvSpPr>
        <p:spPr bwMode="auto">
          <a:xfrm>
            <a:off x="2676252" y="1437252"/>
            <a:ext cx="8492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57585A"/>
                </a:solidFill>
              </a:rPr>
              <a:t>паевых взносов</a:t>
            </a:r>
            <a:endParaRPr/>
          </a:p>
          <a:p>
            <a:pPr>
              <a:defRPr/>
            </a:pPr>
            <a:r>
              <a:rPr lang="ru-RU" sz="3200" b="1">
                <a:solidFill>
                  <a:srgbClr val="57585A"/>
                </a:solidFill>
              </a:rPr>
              <a:t>(являющихся возвратными)</a:t>
            </a:r>
            <a:endParaRPr/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" y="1242382"/>
            <a:ext cx="139314" cy="1385671"/>
          </a:xfrm>
          <a:prstGeom prst="rect">
            <a:avLst/>
          </a:prstGeom>
          <a:solidFill>
            <a:srgbClr val="ED5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-1" y="3149965"/>
            <a:ext cx="139315" cy="3244062"/>
          </a:xfrm>
          <a:prstGeom prst="rect">
            <a:avLst/>
          </a:prstGeom>
          <a:solidFill>
            <a:srgbClr val="C69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" name="Рисунок 21" descr="Рубль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32333" y="3395097"/>
            <a:ext cx="561000" cy="561000"/>
          </a:xfrm>
          <a:prstGeom prst="rect">
            <a:avLst/>
          </a:prstGeom>
        </p:spPr>
      </p:pic>
      <p:pic>
        <p:nvPicPr>
          <p:cNvPr id="24" name="Рисунок 23" descr="Открытая ладонь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2656" y="3622265"/>
            <a:ext cx="914400" cy="914400"/>
          </a:xfrm>
          <a:prstGeom prst="rect">
            <a:avLst/>
          </a:prstGeom>
        </p:spPr>
      </p:pic>
      <p:pic>
        <p:nvPicPr>
          <p:cNvPr id="26" name="Рисунок 25" descr="Рукопожатие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33730" y="5336712"/>
            <a:ext cx="1085159" cy="1085159"/>
          </a:xfrm>
          <a:prstGeom prst="rect">
            <a:avLst/>
          </a:prstGeom>
        </p:spPr>
      </p:pic>
      <p:pic>
        <p:nvPicPr>
          <p:cNvPr id="27" name="Рисунок 26" descr="Рубль со сплошной заливкой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32333" y="5056212"/>
            <a:ext cx="561000" cy="561000"/>
          </a:xfrm>
          <a:prstGeom prst="rect">
            <a:avLst/>
          </a:prstGeom>
        </p:spPr>
      </p:pic>
      <p:cxnSp>
        <p:nvCxnSpPr>
          <p:cNvPr id="29" name="Прямая соединительная линия 28"/>
          <p:cNvCxnSpPr>
            <a:cxnSpLocks/>
          </p:cNvCxnSpPr>
          <p:nvPr/>
        </p:nvCxnSpPr>
        <p:spPr bwMode="auto">
          <a:xfrm>
            <a:off x="711200" y="2885440"/>
            <a:ext cx="9970347" cy="0"/>
          </a:xfrm>
          <a:prstGeom prst="line">
            <a:avLst/>
          </a:prstGeom>
          <a:ln w="38100">
            <a:solidFill>
              <a:srgbClr val="66372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1820893" y="257059"/>
            <a:ext cx="8492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b="1">
                <a:solidFill>
                  <a:srgbClr val="55210F"/>
                </a:solidFill>
              </a:rPr>
              <a:t>Регулярные членские взносы </a:t>
            </a:r>
            <a:endParaRPr/>
          </a:p>
          <a:p>
            <a:pPr>
              <a:defRPr/>
            </a:pPr>
            <a:r>
              <a:rPr lang="ru-RU" sz="4000" b="1">
                <a:solidFill>
                  <a:srgbClr val="55210F"/>
                </a:solidFill>
              </a:rPr>
              <a:t>(являющиеся невозвратными)</a:t>
            </a:r>
            <a:endParaRPr/>
          </a:p>
        </p:txBody>
      </p:sp>
      <p:grpSp>
        <p:nvGrpSpPr>
          <p:cNvPr id="7" name="Группа 6"/>
          <p:cNvGrpSpPr/>
          <p:nvPr/>
        </p:nvGrpSpPr>
        <p:grpSpPr bwMode="auto">
          <a:xfrm>
            <a:off x="354191" y="488652"/>
            <a:ext cx="914400" cy="1141568"/>
            <a:chOff x="938982" y="3689053"/>
            <a:chExt cx="914400" cy="1141568"/>
          </a:xfrm>
        </p:grpSpPr>
        <p:pic>
          <p:nvPicPr>
            <p:cNvPr id="8" name="Рисунок 7" descr="Рубль со сплошной заливкой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238659" y="3689053"/>
              <a:ext cx="561000" cy="561000"/>
            </a:xfrm>
            <a:prstGeom prst="rect">
              <a:avLst/>
            </a:prstGeom>
          </p:spPr>
        </p:pic>
        <p:pic>
          <p:nvPicPr>
            <p:cNvPr id="9" name="Рисунок 8" descr="Открытая ладонь со сплошной заливкой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938982" y="3916221"/>
              <a:ext cx="914400" cy="914400"/>
            </a:xfrm>
            <a:prstGeom prst="rect">
              <a:avLst/>
            </a:prstGeom>
          </p:spPr>
        </p:pic>
      </p:grpSp>
      <p:sp>
        <p:nvSpPr>
          <p:cNvPr id="15" name="Полилиния: фигура 14"/>
          <p:cNvSpPr/>
          <p:nvPr/>
        </p:nvSpPr>
        <p:spPr bwMode="auto">
          <a:xfrm>
            <a:off x="5482839" y="2289256"/>
            <a:ext cx="1168600" cy="1481174"/>
          </a:xfrm>
          <a:custGeom>
            <a:avLst/>
            <a:gdLst>
              <a:gd name="connsiteX0" fmla="*/ 538037 w 1168600"/>
              <a:gd name="connsiteY0" fmla="*/ 555440 h 1481174"/>
              <a:gd name="connsiteX1" fmla="*/ 538037 w 1168600"/>
              <a:gd name="connsiteY1" fmla="*/ 1481174 h 1481174"/>
              <a:gd name="connsiteX2" fmla="*/ 630610 w 1168600"/>
              <a:gd name="connsiteY2" fmla="*/ 1481174 h 1481174"/>
              <a:gd name="connsiteX3" fmla="*/ 630610 w 1168600"/>
              <a:gd name="connsiteY3" fmla="*/ 972021 h 1481174"/>
              <a:gd name="connsiteX4" fmla="*/ 1006597 w 1168600"/>
              <a:gd name="connsiteY4" fmla="*/ 972021 h 1481174"/>
              <a:gd name="connsiteX5" fmla="*/ 1168600 w 1168600"/>
              <a:gd name="connsiteY5" fmla="*/ 810017 h 1481174"/>
              <a:gd name="connsiteX6" fmla="*/ 1003218 w 1168600"/>
              <a:gd name="connsiteY6" fmla="*/ 648014 h 1481174"/>
              <a:gd name="connsiteX7" fmla="*/ 630610 w 1168600"/>
              <a:gd name="connsiteY7" fmla="*/ 648014 h 1481174"/>
              <a:gd name="connsiteX8" fmla="*/ 630610 w 1168600"/>
              <a:gd name="connsiteY8" fmla="*/ 46287 h 1481174"/>
              <a:gd name="connsiteX9" fmla="*/ 584323 w 1168600"/>
              <a:gd name="connsiteY9" fmla="*/ 0 h 1481174"/>
              <a:gd name="connsiteX10" fmla="*/ 538037 w 1168600"/>
              <a:gd name="connsiteY10" fmla="*/ 46287 h 1481174"/>
              <a:gd name="connsiteX11" fmla="*/ 538037 w 1168600"/>
              <a:gd name="connsiteY11" fmla="*/ 231433 h 1481174"/>
              <a:gd name="connsiteX12" fmla="*/ 165382 w 1168600"/>
              <a:gd name="connsiteY12" fmla="*/ 231433 h 1481174"/>
              <a:gd name="connsiteX13" fmla="*/ 0 w 1168600"/>
              <a:gd name="connsiteY13" fmla="*/ 393437 h 1481174"/>
              <a:gd name="connsiteX14" fmla="*/ 162003 w 1168600"/>
              <a:gd name="connsiteY14" fmla="*/ 555440 h 1481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68600" h="1481174" fill="norm" stroke="1" extrusionOk="0">
                <a:moveTo>
                  <a:pt x="538037" y="555440"/>
                </a:moveTo>
                <a:lnTo>
                  <a:pt x="538037" y="1481174"/>
                </a:lnTo>
                <a:lnTo>
                  <a:pt x="630610" y="1481174"/>
                </a:lnTo>
                <a:lnTo>
                  <a:pt x="630610" y="972021"/>
                </a:lnTo>
                <a:lnTo>
                  <a:pt x="1006597" y="972021"/>
                </a:lnTo>
                <a:lnTo>
                  <a:pt x="1168600" y="810017"/>
                </a:lnTo>
                <a:lnTo>
                  <a:pt x="1003218" y="648014"/>
                </a:lnTo>
                <a:lnTo>
                  <a:pt x="630610" y="648014"/>
                </a:lnTo>
                <a:lnTo>
                  <a:pt x="630610" y="46287"/>
                </a:lnTo>
                <a:cubicBezTo>
                  <a:pt x="630610" y="20723"/>
                  <a:pt x="609887" y="0"/>
                  <a:pt x="584323" y="0"/>
                </a:cubicBezTo>
                <a:cubicBezTo>
                  <a:pt x="558759" y="0"/>
                  <a:pt x="538037" y="20723"/>
                  <a:pt x="538037" y="46287"/>
                </a:cubicBezTo>
                <a:lnTo>
                  <a:pt x="538037" y="231433"/>
                </a:lnTo>
                <a:lnTo>
                  <a:pt x="165382" y="231433"/>
                </a:lnTo>
                <a:lnTo>
                  <a:pt x="0" y="393437"/>
                </a:lnTo>
                <a:lnTo>
                  <a:pt x="162003" y="555440"/>
                </a:lnTo>
                <a:close/>
              </a:path>
            </a:pathLst>
          </a:custGeom>
          <a:solidFill>
            <a:srgbClr val="ED5136"/>
          </a:solidFill>
          <a:ln w="4623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16" name="Полилиния: фигура 15"/>
          <p:cNvSpPr/>
          <p:nvPr/>
        </p:nvSpPr>
        <p:spPr bwMode="auto">
          <a:xfrm>
            <a:off x="4429678" y="2844697"/>
            <a:ext cx="3286355" cy="3147495"/>
          </a:xfrm>
          <a:custGeom>
            <a:avLst/>
            <a:gdLst>
              <a:gd name="connsiteX0" fmla="*/ 3286356 w 3286355"/>
              <a:gd name="connsiteY0" fmla="*/ 3147496 h 3147495"/>
              <a:gd name="connsiteX1" fmla="*/ 2592055 w 3286355"/>
              <a:gd name="connsiteY1" fmla="*/ 1466594 h 3147495"/>
              <a:gd name="connsiteX2" fmla="*/ 2687267 w 3286355"/>
              <a:gd name="connsiteY2" fmla="*/ 622510 h 3147495"/>
              <a:gd name="connsiteX3" fmla="*/ 3128194 w 3286355"/>
              <a:gd name="connsiteY3" fmla="*/ 0 h 3147495"/>
              <a:gd name="connsiteX4" fmla="*/ 2730915 w 3286355"/>
              <a:gd name="connsiteY4" fmla="*/ 0 h 3147495"/>
              <a:gd name="connsiteX5" fmla="*/ 1970193 w 3286355"/>
              <a:gd name="connsiteY5" fmla="*/ 760722 h 3147495"/>
              <a:gd name="connsiteX6" fmla="*/ 1712608 w 3286355"/>
              <a:gd name="connsiteY6" fmla="*/ 1382584 h 3147495"/>
              <a:gd name="connsiteX7" fmla="*/ 1712608 w 3286355"/>
              <a:gd name="connsiteY7" fmla="*/ 1481174 h 3147495"/>
              <a:gd name="connsiteX8" fmla="*/ 1573748 w 3286355"/>
              <a:gd name="connsiteY8" fmla="*/ 1481174 h 3147495"/>
              <a:gd name="connsiteX9" fmla="*/ 1573748 w 3286355"/>
              <a:gd name="connsiteY9" fmla="*/ 1382584 h 3147495"/>
              <a:gd name="connsiteX10" fmla="*/ 1316162 w 3286355"/>
              <a:gd name="connsiteY10" fmla="*/ 760722 h 3147495"/>
              <a:gd name="connsiteX11" fmla="*/ 555440 w 3286355"/>
              <a:gd name="connsiteY11" fmla="*/ 0 h 3147495"/>
              <a:gd name="connsiteX12" fmla="*/ 158162 w 3286355"/>
              <a:gd name="connsiteY12" fmla="*/ 0 h 3147495"/>
              <a:gd name="connsiteX13" fmla="*/ 599089 w 3286355"/>
              <a:gd name="connsiteY13" fmla="*/ 622510 h 3147495"/>
              <a:gd name="connsiteX14" fmla="*/ 694301 w 3286355"/>
              <a:gd name="connsiteY14" fmla="*/ 1466594 h 3147495"/>
              <a:gd name="connsiteX15" fmla="*/ 0 w 3286355"/>
              <a:gd name="connsiteY15" fmla="*/ 3147496 h 3147495"/>
              <a:gd name="connsiteX16" fmla="*/ 1573748 w 3286355"/>
              <a:gd name="connsiteY16" fmla="*/ 3147496 h 3147495"/>
              <a:gd name="connsiteX17" fmla="*/ 1573748 w 3286355"/>
              <a:gd name="connsiteY17" fmla="*/ 2869775 h 3147495"/>
              <a:gd name="connsiteX18" fmla="*/ 1712608 w 3286355"/>
              <a:gd name="connsiteY18" fmla="*/ 2869775 h 3147495"/>
              <a:gd name="connsiteX19" fmla="*/ 1712608 w 3286355"/>
              <a:gd name="connsiteY19" fmla="*/ 3147496 h 3147495"/>
              <a:gd name="connsiteX20" fmla="*/ 1712608 w 3286355"/>
              <a:gd name="connsiteY20" fmla="*/ 1758895 h 3147495"/>
              <a:gd name="connsiteX21" fmla="*/ 1712608 w 3286355"/>
              <a:gd name="connsiteY21" fmla="*/ 2036615 h 3147495"/>
              <a:gd name="connsiteX22" fmla="*/ 1573748 w 3286355"/>
              <a:gd name="connsiteY22" fmla="*/ 2036615 h 3147495"/>
              <a:gd name="connsiteX23" fmla="*/ 1573748 w 3286355"/>
              <a:gd name="connsiteY23" fmla="*/ 1758895 h 3147495"/>
              <a:gd name="connsiteX24" fmla="*/ 1573748 w 3286355"/>
              <a:gd name="connsiteY24" fmla="*/ 2592055 h 3147495"/>
              <a:gd name="connsiteX25" fmla="*/ 1573748 w 3286355"/>
              <a:gd name="connsiteY25" fmla="*/ 2314335 h 3147495"/>
              <a:gd name="connsiteX26" fmla="*/ 1712608 w 3286355"/>
              <a:gd name="connsiteY26" fmla="*/ 2314335 h 3147495"/>
              <a:gd name="connsiteX27" fmla="*/ 1712608 w 3286355"/>
              <a:gd name="connsiteY27" fmla="*/ 2592055 h 314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286355" h="3147495" fill="norm" stroke="1" extrusionOk="0">
                <a:moveTo>
                  <a:pt x="3286356" y="3147496"/>
                </a:moveTo>
                <a:lnTo>
                  <a:pt x="2592055" y="1466594"/>
                </a:lnTo>
                <a:cubicBezTo>
                  <a:pt x="2476801" y="1187541"/>
                  <a:pt x="2512747" y="868875"/>
                  <a:pt x="2687267" y="622510"/>
                </a:cubicBezTo>
                <a:lnTo>
                  <a:pt x="3128194" y="0"/>
                </a:lnTo>
                <a:lnTo>
                  <a:pt x="2730915" y="0"/>
                </a:lnTo>
                <a:lnTo>
                  <a:pt x="1970193" y="760722"/>
                </a:lnTo>
                <a:cubicBezTo>
                  <a:pt x="1805265" y="925651"/>
                  <a:pt x="1712608" y="1149340"/>
                  <a:pt x="1712608" y="1382584"/>
                </a:cubicBezTo>
                <a:lnTo>
                  <a:pt x="1712608" y="1481174"/>
                </a:lnTo>
                <a:lnTo>
                  <a:pt x="1573748" y="1481174"/>
                </a:lnTo>
                <a:lnTo>
                  <a:pt x="1573748" y="1382584"/>
                </a:lnTo>
                <a:cubicBezTo>
                  <a:pt x="1573748" y="1149340"/>
                  <a:pt x="1481091" y="925651"/>
                  <a:pt x="1316162" y="760722"/>
                </a:cubicBezTo>
                <a:lnTo>
                  <a:pt x="555440" y="0"/>
                </a:lnTo>
                <a:lnTo>
                  <a:pt x="158162" y="0"/>
                </a:lnTo>
                <a:lnTo>
                  <a:pt x="599089" y="622510"/>
                </a:lnTo>
                <a:cubicBezTo>
                  <a:pt x="773608" y="868875"/>
                  <a:pt x="809554" y="1187541"/>
                  <a:pt x="694301" y="1466594"/>
                </a:cubicBezTo>
                <a:lnTo>
                  <a:pt x="0" y="3147496"/>
                </a:lnTo>
                <a:lnTo>
                  <a:pt x="1573748" y="3147496"/>
                </a:lnTo>
                <a:lnTo>
                  <a:pt x="1573748" y="2869775"/>
                </a:lnTo>
                <a:lnTo>
                  <a:pt x="1712608" y="2869775"/>
                </a:lnTo>
                <a:lnTo>
                  <a:pt x="1712608" y="3147496"/>
                </a:lnTo>
                <a:close/>
                <a:moveTo>
                  <a:pt x="1712608" y="1758895"/>
                </a:moveTo>
                <a:lnTo>
                  <a:pt x="1712608" y="2036615"/>
                </a:lnTo>
                <a:lnTo>
                  <a:pt x="1573748" y="2036615"/>
                </a:lnTo>
                <a:lnTo>
                  <a:pt x="1573748" y="1758895"/>
                </a:lnTo>
                <a:close/>
                <a:moveTo>
                  <a:pt x="1573748" y="2592055"/>
                </a:moveTo>
                <a:lnTo>
                  <a:pt x="1573748" y="2314335"/>
                </a:lnTo>
                <a:lnTo>
                  <a:pt x="1712608" y="2314335"/>
                </a:lnTo>
                <a:lnTo>
                  <a:pt x="1712608" y="2592055"/>
                </a:lnTo>
                <a:close/>
              </a:path>
            </a:pathLst>
          </a:custGeom>
          <a:solidFill>
            <a:srgbClr val="55210F"/>
          </a:solidFill>
          <a:ln w="46236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643190" y="225514"/>
            <a:ext cx="11324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ru-RU" sz="4000" b="1">
                <a:solidFill>
                  <a:srgbClr val="B7472A"/>
                </a:solidFill>
                <a:latin typeface="Calibri"/>
                <a:ea typeface="Arial"/>
                <a:cs typeface="Arial"/>
              </a:rPr>
              <a:t>Доля аграрного рынка, занятая КООПЕРАТИВАМИ</a:t>
            </a:r>
            <a:endParaRPr/>
          </a:p>
        </p:txBody>
      </p:sp>
      <p:graphicFrame>
        <p:nvGraphicFramePr>
          <p:cNvPr id="4" name="Диаграмма 3"/>
          <p:cNvGraphicFramePr>
            <a:graphicFrameLocks xmlns:a="http://schemas.openxmlformats.org/drawingml/2006/main"/>
          </p:cNvGraphicFramePr>
          <p:nvPr/>
        </p:nvGraphicFramePr>
        <p:xfrm>
          <a:off x="983432" y="1196752"/>
          <a:ext cx="10846618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76447" y="133693"/>
            <a:ext cx="11318741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>
                <a:solidFill>
                  <a:srgbClr val="57585A"/>
                </a:solidFill>
                <a:latin typeface="Calibri"/>
              </a:rPr>
              <a:t>Многоцелевые кооперативы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90572" y="2331720"/>
            <a:ext cx="2055578" cy="2324100"/>
          </a:xfrm>
          <a:prstGeom prst="rect">
            <a:avLst/>
          </a:prstGeom>
          <a:ln w="57150">
            <a:solidFill>
              <a:srgbClr val="57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 descr="Петух контур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74199" y="2583377"/>
            <a:ext cx="1363167" cy="1363167"/>
          </a:xfrm>
          <a:prstGeom prst="rect">
            <a:avLst/>
          </a:prstGeom>
        </p:spPr>
      </p:pic>
      <p:pic>
        <p:nvPicPr>
          <p:cNvPr id="8" name="Рисунок 7" descr="Цыпленок контур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46409" y="3446151"/>
            <a:ext cx="903337" cy="9033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596909" y="2324100"/>
            <a:ext cx="2055578" cy="2324100"/>
          </a:xfrm>
          <a:prstGeom prst="rect">
            <a:avLst/>
          </a:prstGeom>
          <a:ln w="57150">
            <a:solidFill>
              <a:srgbClr val="ED523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 rot="2682219">
            <a:off x="4131751" y="2701144"/>
            <a:ext cx="985895" cy="98396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 bwMode="auto">
          <a:xfrm>
            <a:off x="6539515" y="2154967"/>
            <a:ext cx="2048669" cy="2500853"/>
            <a:chOff x="4899928" y="1698171"/>
            <a:chExt cx="2416629" cy="2950029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4899928" y="1915885"/>
              <a:ext cx="2416629" cy="2732315"/>
            </a:xfrm>
            <a:prstGeom prst="rect">
              <a:avLst/>
            </a:prstGeom>
            <a:ln w="57150">
              <a:solidFill>
                <a:srgbClr val="ED523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" name="Рисунок 6" descr="Молочные продукты контур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5393869" y="3313495"/>
              <a:ext cx="1230086" cy="1230086"/>
            </a:xfrm>
            <a:prstGeom prst="rect">
              <a:avLst/>
            </a:prstGeom>
          </p:spPr>
        </p:pic>
        <p:pic>
          <p:nvPicPr>
            <p:cNvPr id="11" name="Рисунок 10" descr="Корова контур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5127169" y="1698171"/>
              <a:ext cx="2024743" cy="2024743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 bwMode="auto">
          <a:xfrm>
            <a:off x="9444716" y="2324100"/>
            <a:ext cx="2048669" cy="2316288"/>
            <a:chOff x="9018813" y="1915885"/>
            <a:chExt cx="2416629" cy="2732315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9018813" y="1915885"/>
              <a:ext cx="2416629" cy="2732315"/>
            </a:xfrm>
            <a:prstGeom prst="rect">
              <a:avLst/>
            </a:prstGeom>
            <a:ln w="57150">
              <a:solidFill>
                <a:srgbClr val="31B44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6" name="Рисунок 15" descr="Посевы контур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9345881" y="2445058"/>
              <a:ext cx="1845805" cy="184580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76447" y="133693"/>
            <a:ext cx="11318741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4000" b="1">
                <a:solidFill>
                  <a:srgbClr val="57585A"/>
                </a:solidFill>
                <a:latin typeface="Calibri"/>
              </a:rPr>
              <a:t>Многоцелевые кооперативы </a:t>
            </a:r>
            <a:r>
              <a:rPr lang="ru-RU" sz="4000" b="1">
                <a:solidFill>
                  <a:srgbClr val="ED5136"/>
                </a:solidFill>
                <a:latin typeface="Calibri"/>
              </a:rPr>
              <a:t>полного цикла</a:t>
            </a:r>
            <a:endParaRPr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90572" y="2331720"/>
            <a:ext cx="2055578" cy="2324100"/>
          </a:xfrm>
          <a:prstGeom prst="rect">
            <a:avLst/>
          </a:prstGeom>
          <a:ln w="57150">
            <a:solidFill>
              <a:srgbClr val="57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 descr="Петух контур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74199" y="2583377"/>
            <a:ext cx="1363167" cy="1363167"/>
          </a:xfrm>
          <a:prstGeom prst="rect">
            <a:avLst/>
          </a:prstGeom>
        </p:spPr>
      </p:pic>
      <p:pic>
        <p:nvPicPr>
          <p:cNvPr id="8" name="Рисунок 7" descr="Цыпленок контур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46409" y="3446151"/>
            <a:ext cx="903337" cy="9033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596909" y="2324100"/>
            <a:ext cx="2055578" cy="2324100"/>
          </a:xfrm>
          <a:prstGeom prst="rect">
            <a:avLst/>
          </a:prstGeom>
          <a:ln w="57150">
            <a:solidFill>
              <a:srgbClr val="ED523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: шеврон 19"/>
          <p:cNvSpPr/>
          <p:nvPr/>
        </p:nvSpPr>
        <p:spPr bwMode="auto">
          <a:xfrm>
            <a:off x="1981200" y="5205481"/>
            <a:ext cx="2819750" cy="1391262"/>
          </a:xfrm>
          <a:prstGeom prst="chevron">
            <a:avLst>
              <a:gd name="adj" fmla="val 50000"/>
            </a:avLst>
          </a:prstGeom>
          <a:solidFill>
            <a:srgbClr val="C693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Снабжение</a:t>
            </a:r>
            <a:endParaRPr/>
          </a:p>
        </p:txBody>
      </p:sp>
      <p:sp>
        <p:nvSpPr>
          <p:cNvPr id="21" name="Стрелка: пятиугольник 20"/>
          <p:cNvSpPr/>
          <p:nvPr/>
        </p:nvSpPr>
        <p:spPr bwMode="auto">
          <a:xfrm>
            <a:off x="362915" y="5205481"/>
            <a:ext cx="2117623" cy="1391262"/>
          </a:xfrm>
          <a:prstGeom prst="homePlate">
            <a:avLst>
              <a:gd name="adj" fmla="val 50000"/>
            </a:avLst>
          </a:prstGeom>
          <a:solidFill>
            <a:srgbClr val="55210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</a:rPr>
              <a:t>Консультация</a:t>
            </a:r>
            <a:endParaRPr/>
          </a:p>
        </p:txBody>
      </p:sp>
      <p:sp>
        <p:nvSpPr>
          <p:cNvPr id="22" name="Стрелка: шеврон 21"/>
          <p:cNvSpPr/>
          <p:nvPr/>
        </p:nvSpPr>
        <p:spPr bwMode="auto">
          <a:xfrm>
            <a:off x="4285285" y="5205481"/>
            <a:ext cx="3127886" cy="1391262"/>
          </a:xfrm>
          <a:prstGeom prst="chevron">
            <a:avLst>
              <a:gd name="adj" fmla="val 50000"/>
            </a:avLst>
          </a:prstGeom>
          <a:solidFill>
            <a:srgbClr val="ED523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Обслуживание</a:t>
            </a:r>
            <a:endParaRPr/>
          </a:p>
        </p:txBody>
      </p:sp>
      <p:sp>
        <p:nvSpPr>
          <p:cNvPr id="24" name="Стрелка: шеврон 23"/>
          <p:cNvSpPr/>
          <p:nvPr/>
        </p:nvSpPr>
        <p:spPr bwMode="auto">
          <a:xfrm>
            <a:off x="9645095" y="5183647"/>
            <a:ext cx="2428567" cy="1413096"/>
          </a:xfrm>
          <a:prstGeom prst="chevron">
            <a:avLst>
              <a:gd name="adj" fmla="val 50000"/>
            </a:avLst>
          </a:prstGeom>
          <a:solidFill>
            <a:srgbClr val="31B44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СБЫТ</a:t>
            </a:r>
            <a:endParaRPr/>
          </a:p>
        </p:txBody>
      </p:sp>
      <p:sp>
        <p:nvSpPr>
          <p:cNvPr id="25" name="Стрелка: шеврон 24"/>
          <p:cNvSpPr/>
          <p:nvPr/>
        </p:nvSpPr>
        <p:spPr bwMode="auto">
          <a:xfrm>
            <a:off x="6902245" y="5201809"/>
            <a:ext cx="3232355" cy="140581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</a:rPr>
              <a:t>Переработка, предпродажная подготовка</a:t>
            </a:r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 rot="2682219">
            <a:off x="4131751" y="2701144"/>
            <a:ext cx="985895" cy="983969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 bwMode="auto">
          <a:xfrm>
            <a:off x="6539515" y="2154967"/>
            <a:ext cx="2048669" cy="2500853"/>
            <a:chOff x="4899928" y="1698171"/>
            <a:chExt cx="2416629" cy="2950029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4899928" y="1915885"/>
              <a:ext cx="2416629" cy="2732315"/>
            </a:xfrm>
            <a:prstGeom prst="rect">
              <a:avLst/>
            </a:prstGeom>
            <a:ln w="57150">
              <a:solidFill>
                <a:srgbClr val="ED523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" name="Рисунок 6" descr="Молочные продукты контур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5393869" y="3313495"/>
              <a:ext cx="1230086" cy="1230086"/>
            </a:xfrm>
            <a:prstGeom prst="rect">
              <a:avLst/>
            </a:prstGeom>
          </p:spPr>
        </p:pic>
        <p:pic>
          <p:nvPicPr>
            <p:cNvPr id="11" name="Рисунок 10" descr="Корова контур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5127169" y="1698171"/>
              <a:ext cx="2024743" cy="2024743"/>
            </a:xfrm>
            <a:prstGeom prst="rect">
              <a:avLst/>
            </a:prstGeom>
          </p:spPr>
        </p:pic>
      </p:grpSp>
      <p:grpSp>
        <p:nvGrpSpPr>
          <p:cNvPr id="12" name="Группа 11"/>
          <p:cNvGrpSpPr/>
          <p:nvPr/>
        </p:nvGrpSpPr>
        <p:grpSpPr bwMode="auto">
          <a:xfrm>
            <a:off x="9444716" y="2324100"/>
            <a:ext cx="2048669" cy="2316288"/>
            <a:chOff x="9018813" y="1915885"/>
            <a:chExt cx="2416629" cy="2732315"/>
          </a:xfrm>
        </p:grpSpPr>
        <p:sp>
          <p:nvSpPr>
            <p:cNvPr id="13" name="Прямоугольник 12"/>
            <p:cNvSpPr/>
            <p:nvPr/>
          </p:nvSpPr>
          <p:spPr bwMode="auto">
            <a:xfrm>
              <a:off x="9018813" y="1915885"/>
              <a:ext cx="2416629" cy="2732315"/>
            </a:xfrm>
            <a:prstGeom prst="rect">
              <a:avLst/>
            </a:prstGeom>
            <a:ln w="57150">
              <a:solidFill>
                <a:srgbClr val="31B44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6" name="Рисунок 15" descr="Посевы контур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9345881" y="2445058"/>
              <a:ext cx="1845805" cy="184580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426443" y="311149"/>
            <a:ext cx="10702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b="1" i="0">
                <a:solidFill>
                  <a:srgbClr val="663726"/>
                </a:solidFill>
              </a:rPr>
              <a:t>СППК "БЕКОВСКИЙ КООППРОДУКТ"</a:t>
            </a:r>
            <a:endParaRPr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0" y="311149"/>
            <a:ext cx="254000" cy="725837"/>
          </a:xfrm>
          <a:prstGeom prst="rect">
            <a:avLst/>
          </a:prstGeom>
          <a:solidFill>
            <a:srgbClr val="552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 descr="Изображение выглядит как мужчина, человек, очки, костюм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l="20304" t="0" r="7070" b="0"/>
          <a:stretch/>
        </p:blipFill>
        <p:spPr bwMode="auto">
          <a:xfrm flipH="1">
            <a:off x="7660952" y="1657751"/>
            <a:ext cx="4006984" cy="3678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 bwMode="auto">
          <a:xfrm>
            <a:off x="7618897" y="5446490"/>
            <a:ext cx="40910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rgbClr val="663726"/>
                </a:solidFill>
              </a:rPr>
              <a:t>Иван Владиславович Меркулов</a:t>
            </a:r>
            <a:endParaRPr/>
          </a:p>
        </p:txBody>
      </p:sp>
      <p:pic>
        <p:nvPicPr>
          <p:cNvPr id="14" name="Рисунок 13" descr="Изображение выглядит как текст, небо, внешний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54000" y="1575126"/>
            <a:ext cx="5336051" cy="3559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Изображение выглядит как бутылка, внутренний, прилавок, алкоголь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87972" y="4193704"/>
            <a:ext cx="3137529" cy="2353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93906" y="746233"/>
            <a:ext cx="8144392" cy="5405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 flipH="1" flipV="1">
            <a:off x="-3339151" y="3365062"/>
            <a:ext cx="6832091" cy="153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99" flipH="1">
            <a:off x="8699063" y="3365062"/>
            <a:ext cx="6832091" cy="1537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3448"/>
            <a:ext cx="12192000" cy="158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рта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5364" y="0"/>
            <a:ext cx="10541271" cy="6859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62339" y="0"/>
            <a:ext cx="1146732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183051"/>
            <a:ext cx="12073662" cy="1325563"/>
          </a:xfrm>
        </p:spPr>
        <p:txBody>
          <a:bodyPr/>
          <a:lstStyle/>
          <a:p>
            <a:pPr algn="ctr">
              <a:defRPr/>
            </a:pPr>
            <a:r>
              <a:rPr lang="ru-RU" b="1">
                <a:solidFill>
                  <a:srgbClr val="57585A"/>
                </a:solidFill>
                <a:latin typeface="Calibri"/>
              </a:rPr>
              <a:t>Целевой программой может быть выверенный набор готовых решений полного цикла</a:t>
            </a:r>
            <a:endParaRPr/>
          </a:p>
        </p:txBody>
      </p:sp>
      <p:grpSp>
        <p:nvGrpSpPr>
          <p:cNvPr id="3" name="Группа 2"/>
          <p:cNvGrpSpPr/>
          <p:nvPr/>
        </p:nvGrpSpPr>
        <p:grpSpPr bwMode="auto">
          <a:xfrm>
            <a:off x="790572" y="2331720"/>
            <a:ext cx="2055578" cy="2324100"/>
            <a:chOff x="790572" y="2331720"/>
            <a:chExt cx="2055578" cy="2324100"/>
          </a:xfrm>
        </p:grpSpPr>
        <p:sp>
          <p:nvSpPr>
            <p:cNvPr id="4" name="Прямоугольник 3"/>
            <p:cNvSpPr/>
            <p:nvPr/>
          </p:nvSpPr>
          <p:spPr bwMode="auto">
            <a:xfrm>
              <a:off x="790572" y="2331720"/>
              <a:ext cx="2055578" cy="2324100"/>
            </a:xfrm>
            <a:prstGeom prst="rect">
              <a:avLst/>
            </a:prstGeom>
            <a:ln w="57150">
              <a:solidFill>
                <a:srgbClr val="57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Рисунок 5" descr="Петух контур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274199" y="2583377"/>
              <a:ext cx="1363167" cy="1363167"/>
            </a:xfrm>
            <a:prstGeom prst="rect">
              <a:avLst/>
            </a:prstGeom>
          </p:spPr>
        </p:pic>
        <p:pic>
          <p:nvPicPr>
            <p:cNvPr id="8" name="Рисунок 7" descr="Цыпленок контур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946409" y="3446151"/>
              <a:ext cx="903337" cy="903337"/>
            </a:xfrm>
            <a:prstGeom prst="rect">
              <a:avLst/>
            </a:prstGeom>
          </p:spPr>
        </p:pic>
      </p:grpSp>
      <p:sp>
        <p:nvSpPr>
          <p:cNvPr id="9" name="Прямоугольник 8"/>
          <p:cNvSpPr/>
          <p:nvPr/>
        </p:nvSpPr>
        <p:spPr bwMode="auto">
          <a:xfrm>
            <a:off x="3596909" y="2324100"/>
            <a:ext cx="2055578" cy="2324100"/>
          </a:xfrm>
          <a:prstGeom prst="rect">
            <a:avLst/>
          </a:prstGeom>
          <a:ln w="57150">
            <a:solidFill>
              <a:srgbClr val="ED523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018814" y="2324100"/>
            <a:ext cx="2055578" cy="2324100"/>
          </a:xfrm>
          <a:prstGeom prst="rect">
            <a:avLst/>
          </a:prstGeom>
          <a:ln w="57150">
            <a:solidFill>
              <a:srgbClr val="31B44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: шеврон 19"/>
          <p:cNvSpPr/>
          <p:nvPr/>
        </p:nvSpPr>
        <p:spPr bwMode="auto">
          <a:xfrm>
            <a:off x="1981200" y="5205481"/>
            <a:ext cx="2819750" cy="1391262"/>
          </a:xfrm>
          <a:prstGeom prst="chevron">
            <a:avLst>
              <a:gd name="adj" fmla="val 50000"/>
            </a:avLst>
          </a:prstGeom>
          <a:solidFill>
            <a:srgbClr val="C693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Снабжение</a:t>
            </a:r>
            <a:endParaRPr/>
          </a:p>
        </p:txBody>
      </p:sp>
      <p:sp>
        <p:nvSpPr>
          <p:cNvPr id="21" name="Стрелка: пятиугольник 20"/>
          <p:cNvSpPr/>
          <p:nvPr/>
        </p:nvSpPr>
        <p:spPr bwMode="auto">
          <a:xfrm>
            <a:off x="362915" y="5205481"/>
            <a:ext cx="2117623" cy="1391262"/>
          </a:xfrm>
          <a:prstGeom prst="homePlate">
            <a:avLst>
              <a:gd name="adj" fmla="val 50000"/>
            </a:avLst>
          </a:prstGeom>
          <a:solidFill>
            <a:srgbClr val="55210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</a:rPr>
              <a:t>Консультация</a:t>
            </a:r>
            <a:endParaRPr/>
          </a:p>
        </p:txBody>
      </p:sp>
      <p:sp>
        <p:nvSpPr>
          <p:cNvPr id="22" name="Стрелка: шеврон 21"/>
          <p:cNvSpPr/>
          <p:nvPr/>
        </p:nvSpPr>
        <p:spPr bwMode="auto">
          <a:xfrm>
            <a:off x="4285285" y="5205481"/>
            <a:ext cx="3127886" cy="1391262"/>
          </a:xfrm>
          <a:prstGeom prst="chevron">
            <a:avLst>
              <a:gd name="adj" fmla="val 50000"/>
            </a:avLst>
          </a:prstGeom>
          <a:solidFill>
            <a:srgbClr val="ED523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Обслуживание</a:t>
            </a:r>
            <a:endParaRPr/>
          </a:p>
        </p:txBody>
      </p:sp>
      <p:sp>
        <p:nvSpPr>
          <p:cNvPr id="24" name="Стрелка: шеврон 23"/>
          <p:cNvSpPr/>
          <p:nvPr/>
        </p:nvSpPr>
        <p:spPr bwMode="auto">
          <a:xfrm>
            <a:off x="9645095" y="5183647"/>
            <a:ext cx="2428567" cy="1413096"/>
          </a:xfrm>
          <a:prstGeom prst="chevron">
            <a:avLst>
              <a:gd name="adj" fmla="val 50000"/>
            </a:avLst>
          </a:prstGeom>
          <a:solidFill>
            <a:srgbClr val="31B44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СБЫТ</a:t>
            </a:r>
            <a:endParaRPr/>
          </a:p>
        </p:txBody>
      </p:sp>
      <p:sp>
        <p:nvSpPr>
          <p:cNvPr id="25" name="Стрелка: шеврон 24"/>
          <p:cNvSpPr/>
          <p:nvPr/>
        </p:nvSpPr>
        <p:spPr bwMode="auto">
          <a:xfrm>
            <a:off x="6902245" y="5201809"/>
            <a:ext cx="3232355" cy="140581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bg1"/>
                </a:solidFill>
              </a:rPr>
              <a:t>Переработка, предпродажная подготовка</a:t>
            </a:r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pic>
        <p:nvPicPr>
          <p:cNvPr id="10" name="Рисунок 9" descr="Кленовый лист контур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455477" y="2749876"/>
            <a:ext cx="1358245" cy="13582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 rot="2682219">
            <a:off x="4131751" y="2701144"/>
            <a:ext cx="985895" cy="98396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 bwMode="auto">
          <a:xfrm>
            <a:off x="6307861" y="2314581"/>
            <a:ext cx="2055578" cy="2324100"/>
          </a:xfrm>
          <a:prstGeom prst="rect">
            <a:avLst/>
          </a:prstGeom>
          <a:ln w="57150">
            <a:solidFill>
              <a:srgbClr val="C6936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6" name="Рисунок 25" descr="Баклажан контур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644277" y="2817390"/>
            <a:ext cx="1223219" cy="1223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Стрелка: шеврон 7"/>
          <p:cNvSpPr/>
          <p:nvPr/>
        </p:nvSpPr>
        <p:spPr bwMode="auto">
          <a:xfrm>
            <a:off x="432201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ОБЕСПЕЧЕНИЕ</a:t>
            </a:r>
            <a:endParaRPr/>
          </a:p>
        </p:txBody>
      </p:sp>
      <p:sp>
        <p:nvSpPr>
          <p:cNvPr id="9" name="Стрелка: шеврон 8"/>
          <p:cNvSpPr/>
          <p:nvPr/>
        </p:nvSpPr>
        <p:spPr bwMode="auto">
          <a:xfrm>
            <a:off x="3322939" y="2079100"/>
            <a:ext cx="2698111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ПРОИЗВОДСТВО</a:t>
            </a:r>
            <a:endParaRPr/>
          </a:p>
        </p:txBody>
      </p:sp>
      <p:sp>
        <p:nvSpPr>
          <p:cNvPr id="10" name="Стрелка: шеврон 9"/>
          <p:cNvSpPr/>
          <p:nvPr/>
        </p:nvSpPr>
        <p:spPr bwMode="auto">
          <a:xfrm>
            <a:off x="9060236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</a:rPr>
              <a:t>СБЫТ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86398" y="3351816"/>
            <a:ext cx="6858004" cy="154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85108" y="4777599"/>
            <a:ext cx="2375802" cy="1796360"/>
          </a:xfrm>
          <a:prstGeom prst="rect">
            <a:avLst/>
          </a:prstGeom>
        </p:spPr>
      </p:pic>
      <p:sp>
        <p:nvSpPr>
          <p:cNvPr id="12" name="Стрелка: шеврон 11"/>
          <p:cNvSpPr/>
          <p:nvPr/>
        </p:nvSpPr>
        <p:spPr bwMode="auto">
          <a:xfrm>
            <a:off x="6235207" y="2079100"/>
            <a:ext cx="2600325" cy="710732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ПЕРЕРАБОТКА</a:t>
            </a:r>
            <a:endParaRPr/>
          </a:p>
        </p:txBody>
      </p:sp>
      <p:grpSp>
        <p:nvGrpSpPr>
          <p:cNvPr id="19" name="Группа 18"/>
          <p:cNvGrpSpPr/>
          <p:nvPr/>
        </p:nvGrpSpPr>
        <p:grpSpPr bwMode="auto">
          <a:xfrm>
            <a:off x="298813" y="3181851"/>
            <a:ext cx="11361748" cy="1200330"/>
            <a:chOff x="522096" y="3087566"/>
            <a:chExt cx="11361748" cy="1200330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522096" y="3813024"/>
              <a:ext cx="3044022" cy="461665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Вовлечённость</a:t>
              </a:r>
              <a:endParaRPr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22096" y="3099554"/>
              <a:ext cx="3044022" cy="461665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Мотивация</a:t>
              </a:r>
              <a:endParaRPr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204207" y="3090964"/>
              <a:ext cx="2955851" cy="461665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Ответственность</a:t>
              </a:r>
              <a:endParaRPr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204208" y="3813025"/>
              <a:ext cx="2955851" cy="461665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Солидарность</a:t>
              </a:r>
              <a:endParaRPr/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283519" y="3087567"/>
              <a:ext cx="2600325" cy="1200329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Желание реинвестировать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rgbClr val="55210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720489" y="3087566"/>
              <a:ext cx="2375803" cy="1200329"/>
            </a:xfrm>
            <a:prstGeom prst="rect">
              <a:avLst/>
            </a:prstGeom>
            <a:solidFill>
              <a:srgbClr val="ED5136"/>
            </a:solidFill>
            <a:ln w="28575">
              <a:solidFill>
                <a:srgbClr val="ED513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Финансовое участие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23" name="Объект 2"/>
          <p:cNvSpPr txBox="1"/>
          <p:nvPr/>
        </p:nvSpPr>
        <p:spPr bwMode="auto">
          <a:xfrm>
            <a:off x="1327202" y="701127"/>
            <a:ext cx="9816010" cy="831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1" u="sng">
                <a:solidFill>
                  <a:srgbClr val="ED5136"/>
                </a:solidFill>
              </a:rPr>
              <a:t>ВНУТРИКООПЕРАТИВНАЯ АТМОСФЕРА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52403" y="3349208"/>
            <a:ext cx="6858009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06354" y="174535"/>
            <a:ext cx="9362428" cy="854075"/>
          </a:xfr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rgbClr val="ED5236"/>
                </a:solidFill>
                <a:latin typeface="Calibri"/>
              </a:rPr>
              <a:t>Целевые членские взносы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155371" y="1349849"/>
            <a:ext cx="9465129" cy="199208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3200" b="1">
                <a:solidFill>
                  <a:srgbClr val="55210F"/>
                </a:solidFill>
              </a:rPr>
              <a:t>Это (необязательные) членские взносы в кооперативы, уплачивающиеся только теми членами  кооператива, которые участвуют в целевой программе кооператива </a:t>
            </a:r>
            <a:endParaRPr/>
          </a:p>
        </p:txBody>
      </p:sp>
      <p:sp>
        <p:nvSpPr>
          <p:cNvPr id="4" name="Заголовок 1"/>
          <p:cNvSpPr txBox="1"/>
          <p:nvPr/>
        </p:nvSpPr>
        <p:spPr bwMode="auto">
          <a:xfrm>
            <a:off x="2155371" y="4095524"/>
            <a:ext cx="90351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>
                <a:solidFill>
                  <a:srgbClr val="55210F"/>
                </a:solidFill>
                <a:latin typeface="Calibri"/>
              </a:rPr>
              <a:t>Целевые членские взносы формируют целевые фонды кооператива, из которых финансируется реализация целевой программы</a:t>
            </a:r>
            <a:endParaRPr/>
          </a:p>
        </p:txBody>
      </p:sp>
      <p:sp>
        <p:nvSpPr>
          <p:cNvPr id="11" name="Полилиния: фигура 10"/>
          <p:cNvSpPr/>
          <p:nvPr/>
        </p:nvSpPr>
        <p:spPr bwMode="auto">
          <a:xfrm>
            <a:off x="464125" y="2593739"/>
            <a:ext cx="1282643" cy="552239"/>
          </a:xfrm>
          <a:custGeom>
            <a:avLst/>
            <a:gdLst>
              <a:gd name="connsiteX0" fmla="*/ 2014538 w 2014538"/>
              <a:gd name="connsiteY0" fmla="*/ 91573 h 847024"/>
              <a:gd name="connsiteX1" fmla="*/ 1923850 w 2014538"/>
              <a:gd name="connsiteY1" fmla="*/ 1 h 847024"/>
              <a:gd name="connsiteX2" fmla="*/ 1875619 w 2014538"/>
              <a:gd name="connsiteY2" fmla="*/ 13538 h 847024"/>
              <a:gd name="connsiteX3" fmla="*/ 1484155 w 2014538"/>
              <a:gd name="connsiteY3" fmla="*/ 237375 h 847024"/>
              <a:gd name="connsiteX4" fmla="*/ 1483679 w 2014538"/>
              <a:gd name="connsiteY4" fmla="*/ 314543 h 847024"/>
              <a:gd name="connsiteX5" fmla="*/ 1299013 w 2014538"/>
              <a:gd name="connsiteY5" fmla="*/ 457855 h 847024"/>
              <a:gd name="connsiteX6" fmla="*/ 892804 w 2014538"/>
              <a:gd name="connsiteY6" fmla="*/ 457855 h 847024"/>
              <a:gd name="connsiteX7" fmla="*/ 892804 w 2014538"/>
              <a:gd name="connsiteY7" fmla="*/ 366278 h 847024"/>
              <a:gd name="connsiteX8" fmla="*/ 1304861 w 2014538"/>
              <a:gd name="connsiteY8" fmla="*/ 366278 h 847024"/>
              <a:gd name="connsiteX9" fmla="*/ 1398025 w 2014538"/>
              <a:gd name="connsiteY9" fmla="*/ 276314 h 847024"/>
              <a:gd name="connsiteX10" fmla="*/ 1308062 w 2014538"/>
              <a:gd name="connsiteY10" fmla="*/ 183150 h 847024"/>
              <a:gd name="connsiteX11" fmla="*/ 1304861 w 2014538"/>
              <a:gd name="connsiteY11" fmla="*/ 183150 h 847024"/>
              <a:gd name="connsiteX12" fmla="*/ 755452 w 2014538"/>
              <a:gd name="connsiteY12" fmla="*/ 183150 h 847024"/>
              <a:gd name="connsiteX13" fmla="*/ 647394 w 2014538"/>
              <a:gd name="connsiteY13" fmla="*/ 213928 h 847024"/>
              <a:gd name="connsiteX14" fmla="*/ 0 w 2014538"/>
              <a:gd name="connsiteY14" fmla="*/ 526517 h 847024"/>
              <a:gd name="connsiteX15" fmla="*/ 320507 w 2014538"/>
              <a:gd name="connsiteY15" fmla="*/ 847025 h 847024"/>
              <a:gd name="connsiteX16" fmla="*/ 869916 w 2014538"/>
              <a:gd name="connsiteY16" fmla="*/ 640982 h 847024"/>
              <a:gd name="connsiteX17" fmla="*/ 1297782 w 2014538"/>
              <a:gd name="connsiteY17" fmla="*/ 640982 h 847024"/>
              <a:gd name="connsiteX18" fmla="*/ 1351951 w 2014538"/>
              <a:gd name="connsiteY18" fmla="*/ 623187 h 847024"/>
              <a:gd name="connsiteX19" fmla="*/ 1980738 w 2014538"/>
              <a:gd name="connsiteY19" fmla="*/ 162082 h 847024"/>
              <a:gd name="connsiteX20" fmla="*/ 2014538 w 2014538"/>
              <a:gd name="connsiteY20" fmla="*/ 91573 h 847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14538" h="847024" fill="norm" stroke="1" extrusionOk="0">
                <a:moveTo>
                  <a:pt x="2014538" y="91573"/>
                </a:moveTo>
                <a:cubicBezTo>
                  <a:pt x="2014781" y="41243"/>
                  <a:pt x="1974180" y="247"/>
                  <a:pt x="1923850" y="1"/>
                </a:cubicBezTo>
                <a:cubicBezTo>
                  <a:pt x="1906824" y="-80"/>
                  <a:pt x="1890115" y="4609"/>
                  <a:pt x="1875619" y="13538"/>
                </a:cubicBezTo>
                <a:lnTo>
                  <a:pt x="1484155" y="237375"/>
                </a:lnTo>
                <a:cubicBezTo>
                  <a:pt x="1489448" y="262842"/>
                  <a:pt x="1489286" y="289143"/>
                  <a:pt x="1483679" y="314543"/>
                </a:cubicBezTo>
                <a:cubicBezTo>
                  <a:pt x="1463145" y="399576"/>
                  <a:pt x="1386483" y="459072"/>
                  <a:pt x="1299013" y="457855"/>
                </a:cubicBezTo>
                <a:lnTo>
                  <a:pt x="892804" y="457855"/>
                </a:lnTo>
                <a:lnTo>
                  <a:pt x="892804" y="366278"/>
                </a:lnTo>
                <a:lnTo>
                  <a:pt x="1304861" y="366278"/>
                </a:lnTo>
                <a:cubicBezTo>
                  <a:pt x="1355431" y="367162"/>
                  <a:pt x="1397141" y="326885"/>
                  <a:pt x="1398025" y="276314"/>
                </a:cubicBezTo>
                <a:cubicBezTo>
                  <a:pt x="1398909" y="225747"/>
                  <a:pt x="1358632" y="184035"/>
                  <a:pt x="1308062" y="183150"/>
                </a:cubicBezTo>
                <a:cubicBezTo>
                  <a:pt x="1306996" y="183131"/>
                  <a:pt x="1305927" y="183131"/>
                  <a:pt x="1304861" y="183150"/>
                </a:cubicBezTo>
                <a:lnTo>
                  <a:pt x="755452" y="183150"/>
                </a:lnTo>
                <a:cubicBezTo>
                  <a:pt x="717268" y="183131"/>
                  <a:pt x="679839" y="193791"/>
                  <a:pt x="647394" y="213928"/>
                </a:cubicBezTo>
                <a:lnTo>
                  <a:pt x="0" y="526517"/>
                </a:lnTo>
                <a:lnTo>
                  <a:pt x="320507" y="847025"/>
                </a:lnTo>
                <a:cubicBezTo>
                  <a:pt x="468576" y="698928"/>
                  <a:pt x="661020" y="640982"/>
                  <a:pt x="869916" y="640982"/>
                </a:cubicBezTo>
                <a:lnTo>
                  <a:pt x="1297782" y="640982"/>
                </a:lnTo>
                <a:cubicBezTo>
                  <a:pt x="1317273" y="640963"/>
                  <a:pt x="1336248" y="634731"/>
                  <a:pt x="1351951" y="623187"/>
                </a:cubicBezTo>
                <a:lnTo>
                  <a:pt x="1980738" y="162082"/>
                </a:lnTo>
                <a:cubicBezTo>
                  <a:pt x="2002039" y="144863"/>
                  <a:pt x="2014454" y="118965"/>
                  <a:pt x="2014538" y="91573"/>
                </a:cubicBezTo>
                <a:close/>
              </a:path>
            </a:pathLst>
          </a:custGeom>
          <a:solidFill>
            <a:srgbClr val="C69369"/>
          </a:solidFill>
          <a:ln w="27980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12" name="Полилиния: фигура 11"/>
          <p:cNvSpPr/>
          <p:nvPr/>
        </p:nvSpPr>
        <p:spPr bwMode="auto">
          <a:xfrm>
            <a:off x="584184" y="1685138"/>
            <a:ext cx="901003" cy="908601"/>
          </a:xfrm>
          <a:custGeom>
            <a:avLst/>
            <a:gdLst>
              <a:gd name="connsiteX0" fmla="*/ 445017 w 1415128"/>
              <a:gd name="connsiteY0" fmla="*/ 0 h 1393612"/>
              <a:gd name="connsiteX1" fmla="*/ 1062081 w 1415128"/>
              <a:gd name="connsiteY1" fmla="*/ 590763 h 1393612"/>
              <a:gd name="connsiteX2" fmla="*/ 962082 w 1415128"/>
              <a:gd name="connsiteY2" fmla="*/ 649968 h 1393612"/>
              <a:gd name="connsiteX3" fmla="*/ 492275 w 1415128"/>
              <a:gd name="connsiteY3" fmla="*/ 200195 h 1393612"/>
              <a:gd name="connsiteX4" fmla="*/ 405118 w 1415128"/>
              <a:gd name="connsiteY4" fmla="*/ 203552 h 1393612"/>
              <a:gd name="connsiteX5" fmla="*/ 201594 w 1415128"/>
              <a:gd name="connsiteY5" fmla="*/ 416114 h 1393612"/>
              <a:gd name="connsiteX6" fmla="*/ 201258 w 1415128"/>
              <a:gd name="connsiteY6" fmla="*/ 502599 h 1393612"/>
              <a:gd name="connsiteX7" fmla="*/ 923637 w 1415128"/>
              <a:gd name="connsiteY7" fmla="*/ 1194173 h 1393612"/>
              <a:gd name="connsiteX8" fmla="*/ 1009843 w 1415128"/>
              <a:gd name="connsiteY8" fmla="*/ 1190256 h 1393612"/>
              <a:gd name="connsiteX9" fmla="*/ 1213367 w 1415128"/>
              <a:gd name="connsiteY9" fmla="*/ 977666 h 1393612"/>
              <a:gd name="connsiteX10" fmla="*/ 1214346 w 1415128"/>
              <a:gd name="connsiteY10" fmla="*/ 891461 h 1393612"/>
              <a:gd name="connsiteX11" fmla="*/ 1213899 w 1415128"/>
              <a:gd name="connsiteY11" fmla="*/ 891041 h 1393612"/>
              <a:gd name="connsiteX12" fmla="*/ 1313926 w 1415128"/>
              <a:gd name="connsiteY12" fmla="*/ 831864 h 1393612"/>
              <a:gd name="connsiteX13" fmla="*/ 1415129 w 1415128"/>
              <a:gd name="connsiteY13" fmla="*/ 928758 h 1393612"/>
              <a:gd name="connsiteX14" fmla="*/ 970112 w 1415128"/>
              <a:gd name="connsiteY14" fmla="*/ 1393612 h 1393612"/>
              <a:gd name="connsiteX15" fmla="*/ 0 w 1415128"/>
              <a:gd name="connsiteY15" fmla="*/ 464855 h 1393612"/>
              <a:gd name="connsiteX16" fmla="*/ 445017 w 1415128"/>
              <a:gd name="connsiteY16" fmla="*/ 0 h 1393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15128" h="1393612" fill="norm" stroke="1" extrusionOk="0">
                <a:moveTo>
                  <a:pt x="445017" y="0"/>
                </a:moveTo>
                <a:lnTo>
                  <a:pt x="1062081" y="590763"/>
                </a:lnTo>
                <a:lnTo>
                  <a:pt x="962082" y="649968"/>
                </a:lnTo>
                <a:lnTo>
                  <a:pt x="492275" y="200195"/>
                </a:lnTo>
                <a:lnTo>
                  <a:pt x="405118" y="203552"/>
                </a:lnTo>
                <a:lnTo>
                  <a:pt x="201594" y="416114"/>
                </a:lnTo>
                <a:lnTo>
                  <a:pt x="201258" y="502599"/>
                </a:lnTo>
                <a:lnTo>
                  <a:pt x="923637" y="1194173"/>
                </a:lnTo>
                <a:lnTo>
                  <a:pt x="1009843" y="1190256"/>
                </a:lnTo>
                <a:lnTo>
                  <a:pt x="1213367" y="977666"/>
                </a:lnTo>
                <a:lnTo>
                  <a:pt x="1214346" y="891461"/>
                </a:lnTo>
                <a:lnTo>
                  <a:pt x="1213899" y="891041"/>
                </a:lnTo>
                <a:lnTo>
                  <a:pt x="1313926" y="831864"/>
                </a:lnTo>
                <a:lnTo>
                  <a:pt x="1415129" y="928758"/>
                </a:lnTo>
                <a:lnTo>
                  <a:pt x="970112" y="1393612"/>
                </a:lnTo>
                <a:lnTo>
                  <a:pt x="0" y="464855"/>
                </a:lnTo>
                <a:lnTo>
                  <a:pt x="445017" y="0"/>
                </a:lnTo>
                <a:close/>
              </a:path>
            </a:pathLst>
          </a:custGeom>
          <a:solidFill>
            <a:srgbClr val="ED5136"/>
          </a:solidFill>
          <a:ln w="27980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13" name="Полилиния: фигура 12"/>
          <p:cNvSpPr/>
          <p:nvPr/>
        </p:nvSpPr>
        <p:spPr bwMode="auto">
          <a:xfrm>
            <a:off x="1105447" y="1795781"/>
            <a:ext cx="950081" cy="550113"/>
          </a:xfrm>
          <a:custGeom>
            <a:avLst/>
            <a:gdLst>
              <a:gd name="connsiteX0" fmla="*/ 118074 w 1492212"/>
              <a:gd name="connsiteY0" fmla="*/ 661639 h 843763"/>
              <a:gd name="connsiteX1" fmla="*/ 457580 w 1492212"/>
              <a:gd name="connsiteY1" fmla="*/ 460633 h 843763"/>
              <a:gd name="connsiteX2" fmla="*/ 424320 w 1492212"/>
              <a:gd name="connsiteY2" fmla="*/ 411472 h 843763"/>
              <a:gd name="connsiteX3" fmla="*/ 411497 w 1492212"/>
              <a:gd name="connsiteY3" fmla="*/ 410997 h 843763"/>
              <a:gd name="connsiteX4" fmla="*/ 312505 w 1492212"/>
              <a:gd name="connsiteY4" fmla="*/ 422636 h 843763"/>
              <a:gd name="connsiteX5" fmla="*/ 0 w 1492212"/>
              <a:gd name="connsiteY5" fmla="*/ 122526 h 843763"/>
              <a:gd name="connsiteX6" fmla="*/ 321766 w 1492212"/>
              <a:gd name="connsiteY6" fmla="*/ 8117 h 843763"/>
              <a:gd name="connsiteX7" fmla="*/ 406937 w 1492212"/>
              <a:gd name="connsiteY7" fmla="*/ 5319 h 843763"/>
              <a:gd name="connsiteX8" fmla="*/ 717651 w 1492212"/>
              <a:gd name="connsiteY8" fmla="*/ 109152 h 843763"/>
              <a:gd name="connsiteX9" fmla="*/ 1272460 w 1492212"/>
              <a:gd name="connsiteY9" fmla="*/ 54563 h 843763"/>
              <a:gd name="connsiteX10" fmla="*/ 1492213 w 1492212"/>
              <a:gd name="connsiteY10" fmla="*/ 451119 h 843763"/>
              <a:gd name="connsiteX11" fmla="*/ 861411 w 1492212"/>
              <a:gd name="connsiteY11" fmla="*/ 559597 h 843763"/>
              <a:gd name="connsiteX12" fmla="*/ 861159 w 1492212"/>
              <a:gd name="connsiteY12" fmla="*/ 559597 h 843763"/>
              <a:gd name="connsiteX13" fmla="*/ 783599 w 1492212"/>
              <a:gd name="connsiteY13" fmla="*/ 572943 h 843763"/>
              <a:gd name="connsiteX14" fmla="*/ 783599 w 1492212"/>
              <a:gd name="connsiteY14" fmla="*/ 572691 h 843763"/>
              <a:gd name="connsiteX15" fmla="*/ 600864 w 1492212"/>
              <a:gd name="connsiteY15" fmla="*/ 603469 h 843763"/>
              <a:gd name="connsiteX16" fmla="*/ 217822 w 1492212"/>
              <a:gd name="connsiteY16" fmla="*/ 830104 h 843763"/>
              <a:gd name="connsiteX17" fmla="*/ 83673 w 1492212"/>
              <a:gd name="connsiteY17" fmla="*/ 795675 h 843763"/>
              <a:gd name="connsiteX18" fmla="*/ 118102 w 1492212"/>
              <a:gd name="connsiteY18" fmla="*/ 661527 h 84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492212" h="843763" fill="norm" stroke="1" extrusionOk="0">
                <a:moveTo>
                  <a:pt x="118074" y="661639"/>
                </a:moveTo>
                <a:lnTo>
                  <a:pt x="457580" y="460633"/>
                </a:lnTo>
                <a:cubicBezTo>
                  <a:pt x="461970" y="437874"/>
                  <a:pt x="447079" y="415862"/>
                  <a:pt x="424320" y="411472"/>
                </a:cubicBezTo>
                <a:cubicBezTo>
                  <a:pt x="420095" y="410658"/>
                  <a:pt x="415770" y="410496"/>
                  <a:pt x="411497" y="410997"/>
                </a:cubicBezTo>
                <a:lnTo>
                  <a:pt x="312505" y="422636"/>
                </a:lnTo>
                <a:lnTo>
                  <a:pt x="0" y="122526"/>
                </a:lnTo>
                <a:lnTo>
                  <a:pt x="321766" y="8117"/>
                </a:lnTo>
                <a:cubicBezTo>
                  <a:pt x="349175" y="-1651"/>
                  <a:pt x="378946" y="-2627"/>
                  <a:pt x="406937" y="5319"/>
                </a:cubicBezTo>
                <a:lnTo>
                  <a:pt x="717651" y="109152"/>
                </a:lnTo>
                <a:cubicBezTo>
                  <a:pt x="908389" y="158060"/>
                  <a:pt x="1098427" y="150981"/>
                  <a:pt x="1272460" y="54563"/>
                </a:cubicBezTo>
                <a:lnTo>
                  <a:pt x="1492213" y="451119"/>
                </a:lnTo>
                <a:lnTo>
                  <a:pt x="861411" y="559597"/>
                </a:lnTo>
                <a:lnTo>
                  <a:pt x="861159" y="559597"/>
                </a:lnTo>
                <a:lnTo>
                  <a:pt x="783599" y="572943"/>
                </a:lnTo>
                <a:lnTo>
                  <a:pt x="783599" y="572691"/>
                </a:lnTo>
                <a:lnTo>
                  <a:pt x="600864" y="603469"/>
                </a:lnTo>
                <a:lnTo>
                  <a:pt x="217822" y="830104"/>
                </a:lnTo>
                <a:cubicBezTo>
                  <a:pt x="171269" y="857642"/>
                  <a:pt x="111211" y="842228"/>
                  <a:pt x="83673" y="795675"/>
                </a:cubicBezTo>
                <a:cubicBezTo>
                  <a:pt x="56136" y="749123"/>
                  <a:pt x="71550" y="689064"/>
                  <a:pt x="118102" y="661527"/>
                </a:cubicBezTo>
                <a:close/>
              </a:path>
            </a:pathLst>
          </a:custGeom>
          <a:solidFill>
            <a:srgbClr val="583023"/>
          </a:solidFill>
          <a:ln w="27980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16" name="Рисунок 14" descr="Круги Харви 30% со сплошной заливкой"/>
          <p:cNvSpPr/>
          <p:nvPr/>
        </p:nvSpPr>
        <p:spPr bwMode="auto">
          <a:xfrm>
            <a:off x="713259" y="4100588"/>
            <a:ext cx="1186190" cy="1186190"/>
          </a:xfrm>
          <a:custGeom>
            <a:avLst/>
            <a:gdLst>
              <a:gd name="connsiteX0" fmla="*/ 593095 w 1186190"/>
              <a:gd name="connsiteY0" fmla="*/ 0 h 1186190"/>
              <a:gd name="connsiteX1" fmla="*/ 0 w 1186190"/>
              <a:gd name="connsiteY1" fmla="*/ 593095 h 1186190"/>
              <a:gd name="connsiteX2" fmla="*/ 593095 w 1186190"/>
              <a:gd name="connsiteY2" fmla="*/ 1186191 h 1186190"/>
              <a:gd name="connsiteX3" fmla="*/ 1186191 w 1186190"/>
              <a:gd name="connsiteY3" fmla="*/ 593095 h 1186190"/>
              <a:gd name="connsiteX4" fmla="*/ 593095 w 1186190"/>
              <a:gd name="connsiteY4" fmla="*/ 0 h 1186190"/>
              <a:gd name="connsiteX5" fmla="*/ 593095 w 1186190"/>
              <a:gd name="connsiteY5" fmla="*/ 1092544 h 1186190"/>
              <a:gd name="connsiteX6" fmla="*/ 93647 w 1186190"/>
              <a:gd name="connsiteY6" fmla="*/ 593095 h 1186190"/>
              <a:gd name="connsiteX7" fmla="*/ 593095 w 1186190"/>
              <a:gd name="connsiteY7" fmla="*/ 93647 h 1186190"/>
              <a:gd name="connsiteX8" fmla="*/ 593095 w 1186190"/>
              <a:gd name="connsiteY8" fmla="*/ 593095 h 1186190"/>
              <a:gd name="connsiteX9" fmla="*/ 1068024 w 1186190"/>
              <a:gd name="connsiteY9" fmla="*/ 747409 h 1186190"/>
              <a:gd name="connsiteX10" fmla="*/ 593095 w 1186190"/>
              <a:gd name="connsiteY10" fmla="*/ 1092544 h 118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190" h="1186190" fill="norm" stroke="1" extrusionOk="0">
                <a:moveTo>
                  <a:pt x="593095" y="0"/>
                </a:moveTo>
                <a:cubicBezTo>
                  <a:pt x="265538" y="0"/>
                  <a:pt x="0" y="265538"/>
                  <a:pt x="0" y="593095"/>
                </a:cubicBezTo>
                <a:cubicBezTo>
                  <a:pt x="0" y="920653"/>
                  <a:pt x="265538" y="1186191"/>
                  <a:pt x="593095" y="1186191"/>
                </a:cubicBezTo>
                <a:cubicBezTo>
                  <a:pt x="920653" y="1186191"/>
                  <a:pt x="1186191" y="920653"/>
                  <a:pt x="1186191" y="593095"/>
                </a:cubicBezTo>
                <a:cubicBezTo>
                  <a:pt x="1186191" y="265538"/>
                  <a:pt x="920653" y="0"/>
                  <a:pt x="593095" y="0"/>
                </a:cubicBezTo>
                <a:close/>
                <a:moveTo>
                  <a:pt x="593095" y="1092544"/>
                </a:moveTo>
                <a:cubicBezTo>
                  <a:pt x="317258" y="1092544"/>
                  <a:pt x="93647" y="868933"/>
                  <a:pt x="93647" y="593095"/>
                </a:cubicBezTo>
                <a:cubicBezTo>
                  <a:pt x="93647" y="317258"/>
                  <a:pt x="317258" y="93647"/>
                  <a:pt x="593095" y="93647"/>
                </a:cubicBezTo>
                <a:lnTo>
                  <a:pt x="593095" y="593095"/>
                </a:lnTo>
                <a:lnTo>
                  <a:pt x="1068024" y="747409"/>
                </a:lnTo>
                <a:cubicBezTo>
                  <a:pt x="1000970" y="953025"/>
                  <a:pt x="809369" y="1092263"/>
                  <a:pt x="593095" y="1092544"/>
                </a:cubicBezTo>
                <a:close/>
              </a:path>
            </a:pathLst>
          </a:custGeom>
          <a:solidFill>
            <a:srgbClr val="ED5136"/>
          </a:solidFill>
          <a:ln w="15577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5" name="Рисунок 4" descr="Цель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0937" y="37466"/>
            <a:ext cx="1059717" cy="10597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/>
          <p:nvPr/>
        </p:nvSpPr>
        <p:spPr bwMode="auto">
          <a:xfrm>
            <a:off x="660795" y="1047967"/>
            <a:ext cx="11559185" cy="52389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200" b="1">
                <a:solidFill>
                  <a:srgbClr val="55210F"/>
                </a:solidFill>
              </a:rPr>
              <a:t>Под каждую целевую программу необходимо разработать отдельное ПОЛОЖЕНИЕ, в котором подробно описать:</a:t>
            </a:r>
            <a:endParaRPr/>
          </a:p>
          <a:p>
            <a:pPr>
              <a:buFont typeface="Calibri"/>
              <a:buChar char="̶"/>
              <a:defRPr/>
            </a:pPr>
            <a:r>
              <a:rPr lang="ru-RU" sz="3200" b="1">
                <a:solidFill>
                  <a:srgbClr val="55210F"/>
                </a:solidFill>
              </a:rPr>
              <a:t>Цель программы.</a:t>
            </a:r>
            <a:endParaRPr/>
          </a:p>
          <a:p>
            <a:pPr>
              <a:buFont typeface="Calibri"/>
              <a:buChar char="̶"/>
              <a:defRPr/>
            </a:pPr>
            <a:r>
              <a:rPr lang="ru-RU" sz="3200" b="1">
                <a:solidFill>
                  <a:srgbClr val="55210F"/>
                </a:solidFill>
              </a:rPr>
              <a:t>Участники.</a:t>
            </a:r>
            <a:endParaRPr/>
          </a:p>
          <a:p>
            <a:pPr>
              <a:buFont typeface="Calibri"/>
              <a:buChar char="̶"/>
              <a:defRPr/>
            </a:pPr>
            <a:r>
              <a:rPr lang="ru-RU" sz="3200" b="1">
                <a:solidFill>
                  <a:srgbClr val="55210F"/>
                </a:solidFill>
              </a:rPr>
              <a:t>Размеры взносов.</a:t>
            </a:r>
            <a:endParaRPr/>
          </a:p>
          <a:p>
            <a:pPr>
              <a:buFont typeface="Calibri"/>
              <a:buChar char="̶"/>
              <a:defRPr/>
            </a:pPr>
            <a:r>
              <a:rPr lang="ru-RU" sz="3200" b="1">
                <a:solidFill>
                  <a:srgbClr val="55210F"/>
                </a:solidFill>
              </a:rPr>
              <a:t>На что расходуются средства.</a:t>
            </a:r>
            <a:endParaRPr/>
          </a:p>
          <a:p>
            <a:pPr>
              <a:buFont typeface="Calibri"/>
              <a:buChar char="̶"/>
              <a:defRPr/>
            </a:pPr>
            <a:r>
              <a:rPr lang="ru-RU" sz="3200" b="1">
                <a:solidFill>
                  <a:srgbClr val="55210F"/>
                </a:solidFill>
              </a:rPr>
              <a:t>Срок внесения.</a:t>
            </a:r>
            <a:endParaRPr/>
          </a:p>
          <a:p>
            <a:pPr>
              <a:buFont typeface="Calibri"/>
              <a:buChar char="̶"/>
              <a:defRPr/>
            </a:pPr>
            <a:r>
              <a:rPr lang="ru-RU" sz="3200" b="1">
                <a:solidFill>
                  <a:srgbClr val="55210F"/>
                </a:solidFill>
              </a:rPr>
              <a:t>Содержание программы.</a:t>
            </a:r>
            <a:endParaRPr/>
          </a:p>
          <a:p>
            <a:pPr>
              <a:buFont typeface="Calibri"/>
              <a:buChar char="̶"/>
              <a:defRPr/>
            </a:pPr>
            <a:r>
              <a:rPr lang="ru-RU" sz="3200" b="1">
                <a:solidFill>
                  <a:srgbClr val="55210F"/>
                </a:solidFill>
              </a:rPr>
              <a:t>Получатели средств в рамках программы.</a:t>
            </a:r>
            <a:endParaRPr/>
          </a:p>
          <a:p>
            <a:pPr>
              <a:buFont typeface="Calibri"/>
              <a:buChar char="̶"/>
              <a:defRPr/>
            </a:pPr>
            <a:r>
              <a:rPr lang="ru-RU" sz="3200" b="1">
                <a:solidFill>
                  <a:srgbClr val="55210F"/>
                </a:solidFill>
              </a:rPr>
              <a:t>Прочие существенные условия (чем подробнее, тем лучше).</a:t>
            </a:r>
            <a:endParaRPr/>
          </a:p>
        </p:txBody>
      </p:sp>
      <p:sp>
        <p:nvSpPr>
          <p:cNvPr id="3" name="Заголовок 1"/>
          <p:cNvSpPr txBox="1"/>
          <p:nvPr/>
        </p:nvSpPr>
        <p:spPr bwMode="auto">
          <a:xfrm>
            <a:off x="1190654" y="223872"/>
            <a:ext cx="9518545" cy="854075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>
                <a:solidFill>
                  <a:srgbClr val="ED5236"/>
                </a:solidFill>
                <a:latin typeface="Calibri"/>
              </a:rPr>
              <a:t>Целевые программы кооператива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5" name="Рисунок 4" descr="Цель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0937" y="37466"/>
            <a:ext cx="1059717" cy="10597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38200" y="914400"/>
            <a:ext cx="10515600" cy="232954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4400" b="1">
                <a:solidFill>
                  <a:srgbClr val="54210F"/>
                </a:solidFill>
              </a:rPr>
              <a:t>В КООПЕРАЦИИ</a:t>
            </a:r>
            <a:endParaRPr/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4400" b="1">
                <a:solidFill>
                  <a:srgbClr val="54210F"/>
                </a:solidFill>
              </a:rPr>
              <a:t>вроде бы ВСЁ КЛАССНО!!!</a:t>
            </a:r>
            <a:endParaRPr/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4400" b="1">
                <a:solidFill>
                  <a:srgbClr val="54210F"/>
                </a:solidFill>
              </a:rPr>
              <a:t>но ПОЧЕМУ ЖЕ НЕ ЛЕТИТ???</a:t>
            </a:r>
            <a:endParaRPr/>
          </a:p>
        </p:txBody>
      </p:sp>
      <p:pic>
        <p:nvPicPr>
          <p:cNvPr id="5" name="Рисунок 4" descr="Черепаха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631548" y="3568790"/>
            <a:ext cx="2721428" cy="2721428"/>
          </a:xfrm>
          <a:prstGeom prst="rect">
            <a:avLst/>
          </a:prstGeom>
        </p:spPr>
      </p:pic>
      <p:sp>
        <p:nvSpPr>
          <p:cNvPr id="19" name="Полилиния: фигура 18"/>
          <p:cNvSpPr/>
          <p:nvPr/>
        </p:nvSpPr>
        <p:spPr bwMode="auto">
          <a:xfrm>
            <a:off x="1866051" y="5798021"/>
            <a:ext cx="3072601" cy="145579"/>
          </a:xfrm>
          <a:custGeom>
            <a:avLst/>
            <a:gdLst>
              <a:gd name="connsiteX0" fmla="*/ 0 w 2381250"/>
              <a:gd name="connsiteY0" fmla="*/ 0 h 113392"/>
              <a:gd name="connsiteX1" fmla="*/ 2381251 w 2381250"/>
              <a:gd name="connsiteY1" fmla="*/ 0 h 113392"/>
              <a:gd name="connsiteX2" fmla="*/ 2381251 w 2381250"/>
              <a:gd name="connsiteY2" fmla="*/ 113393 h 113392"/>
              <a:gd name="connsiteX3" fmla="*/ 0 w 2381250"/>
              <a:gd name="connsiteY3" fmla="*/ 113393 h 11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250" h="113392" fill="norm" stroke="1" extrusionOk="0">
                <a:moveTo>
                  <a:pt x="0" y="0"/>
                </a:moveTo>
                <a:lnTo>
                  <a:pt x="2381251" y="0"/>
                </a:lnTo>
                <a:lnTo>
                  <a:pt x="2381251" y="113393"/>
                </a:lnTo>
                <a:lnTo>
                  <a:pt x="0" y="113393"/>
                </a:lnTo>
                <a:close/>
              </a:path>
            </a:pathLst>
          </a:custGeom>
          <a:solidFill>
            <a:srgbClr val="57585A"/>
          </a:solidFill>
          <a:ln w="28277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20" name="Полилиния: фигура 19"/>
          <p:cNvSpPr/>
          <p:nvPr/>
        </p:nvSpPr>
        <p:spPr bwMode="auto">
          <a:xfrm>
            <a:off x="1902658" y="3953466"/>
            <a:ext cx="2982838" cy="963859"/>
          </a:xfrm>
          <a:custGeom>
            <a:avLst/>
            <a:gdLst>
              <a:gd name="connsiteX0" fmla="*/ 253098 w 2311684"/>
              <a:gd name="connsiteY0" fmla="*/ 728104 h 750755"/>
              <a:gd name="connsiteX1" fmla="*/ 185063 w 2311684"/>
              <a:gd name="connsiteY1" fmla="*/ 685582 h 750755"/>
              <a:gd name="connsiteX2" fmla="*/ 2812 w 2311684"/>
              <a:gd name="connsiteY2" fmla="*/ 375566 h 750755"/>
              <a:gd name="connsiteX3" fmla="*/ 11018 w 2311684"/>
              <a:gd name="connsiteY3" fmla="*/ 346016 h 750755"/>
              <a:gd name="connsiteX4" fmla="*/ 17213 w 2311684"/>
              <a:gd name="connsiteY4" fmla="*/ 343674 h 750755"/>
              <a:gd name="connsiteX5" fmla="*/ 84171 w 2311684"/>
              <a:gd name="connsiteY5" fmla="*/ 329500 h 750755"/>
              <a:gd name="connsiteX6" fmla="*/ 139876 w 2311684"/>
              <a:gd name="connsiteY6" fmla="*/ 343674 h 750755"/>
              <a:gd name="connsiteX7" fmla="*/ 385655 w 2311684"/>
              <a:gd name="connsiteY7" fmla="*/ 554188 h 750755"/>
              <a:gd name="connsiteX8" fmla="*/ 852550 w 2311684"/>
              <a:gd name="connsiteY8" fmla="*/ 456217 h 750755"/>
              <a:gd name="connsiteX9" fmla="*/ 377008 w 2311684"/>
              <a:gd name="connsiteY9" fmla="*/ 60390 h 750755"/>
              <a:gd name="connsiteX10" fmla="*/ 374284 w 2311684"/>
              <a:gd name="connsiteY10" fmla="*/ 29803 h 750755"/>
              <a:gd name="connsiteX11" fmla="*/ 386448 w 2311684"/>
              <a:gd name="connsiteY11" fmla="*/ 22489 h 750755"/>
              <a:gd name="connsiteX12" fmla="*/ 484760 w 2311684"/>
              <a:gd name="connsiteY12" fmla="*/ 1880 h 750755"/>
              <a:gd name="connsiteX13" fmla="*/ 538083 w 2311684"/>
              <a:gd name="connsiteY13" fmla="*/ 7549 h 750755"/>
              <a:gd name="connsiteX14" fmla="*/ 1319417 w 2311684"/>
              <a:gd name="connsiteY14" fmla="*/ 358444 h 750755"/>
              <a:gd name="connsiteX15" fmla="*/ 1977322 w 2311684"/>
              <a:gd name="connsiteY15" fmla="*/ 220529 h 750755"/>
              <a:gd name="connsiteX16" fmla="*/ 2310045 w 2311684"/>
              <a:gd name="connsiteY16" fmla="*/ 327941 h 750755"/>
              <a:gd name="connsiteX17" fmla="*/ 2120112 w 2311684"/>
              <a:gd name="connsiteY17" fmla="*/ 478583 h 750755"/>
              <a:gd name="connsiteX18" fmla="*/ 1021335 w 2311684"/>
              <a:gd name="connsiteY18" fmla="*/ 709168 h 750755"/>
              <a:gd name="connsiteX19" fmla="*/ 470557 w 2311684"/>
              <a:gd name="connsiteY19" fmla="*/ 744972 h 750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11684" h="750755" fill="norm" stroke="1" extrusionOk="0">
                <a:moveTo>
                  <a:pt x="253098" y="728104"/>
                </a:moveTo>
                <a:cubicBezTo>
                  <a:pt x="224838" y="725890"/>
                  <a:pt x="199438" y="710015"/>
                  <a:pt x="185063" y="685582"/>
                </a:cubicBezTo>
                <a:lnTo>
                  <a:pt x="2812" y="375566"/>
                </a:lnTo>
                <a:cubicBezTo>
                  <a:pt x="-3083" y="365139"/>
                  <a:pt x="591" y="351909"/>
                  <a:pt x="11018" y="346016"/>
                </a:cubicBezTo>
                <a:cubicBezTo>
                  <a:pt x="12951" y="344921"/>
                  <a:pt x="15040" y="344133"/>
                  <a:pt x="17213" y="343674"/>
                </a:cubicBezTo>
                <a:lnTo>
                  <a:pt x="84171" y="329500"/>
                </a:lnTo>
                <a:cubicBezTo>
                  <a:pt x="103933" y="325344"/>
                  <a:pt x="124505" y="330577"/>
                  <a:pt x="139876" y="343674"/>
                </a:cubicBezTo>
                <a:lnTo>
                  <a:pt x="385655" y="554188"/>
                </a:lnTo>
                <a:lnTo>
                  <a:pt x="852550" y="456217"/>
                </a:lnTo>
                <a:lnTo>
                  <a:pt x="377008" y="60390"/>
                </a:lnTo>
                <a:cubicBezTo>
                  <a:pt x="367809" y="52697"/>
                  <a:pt x="366590" y="39002"/>
                  <a:pt x="374284" y="29803"/>
                </a:cubicBezTo>
                <a:cubicBezTo>
                  <a:pt x="377405" y="26069"/>
                  <a:pt x="381689" y="23495"/>
                  <a:pt x="386448" y="22489"/>
                </a:cubicBezTo>
                <a:lnTo>
                  <a:pt x="484760" y="1880"/>
                </a:lnTo>
                <a:cubicBezTo>
                  <a:pt x="502687" y="-1916"/>
                  <a:pt x="521355" y="68"/>
                  <a:pt x="538083" y="7549"/>
                </a:cubicBezTo>
                <a:lnTo>
                  <a:pt x="1319417" y="358444"/>
                </a:lnTo>
                <a:lnTo>
                  <a:pt x="1977322" y="220529"/>
                </a:lnTo>
                <a:cubicBezTo>
                  <a:pt x="2062197" y="202698"/>
                  <a:pt x="2296693" y="264271"/>
                  <a:pt x="2310045" y="327941"/>
                </a:cubicBezTo>
                <a:cubicBezTo>
                  <a:pt x="2332327" y="434048"/>
                  <a:pt x="2120112" y="478583"/>
                  <a:pt x="2120112" y="478583"/>
                </a:cubicBezTo>
                <a:lnTo>
                  <a:pt x="1021335" y="709168"/>
                </a:lnTo>
                <a:cubicBezTo>
                  <a:pt x="840369" y="747146"/>
                  <a:pt x="654920" y="759200"/>
                  <a:pt x="470557" y="744972"/>
                </a:cubicBezTo>
                <a:close/>
              </a:path>
            </a:pathLst>
          </a:custGeom>
          <a:solidFill>
            <a:srgbClr val="31B44A"/>
          </a:solidFill>
          <a:ln w="28277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>
              <a:solidFill>
                <a:srgbClr val="EC5136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 flipH="1" flipV="1">
            <a:off x="-3339151" y="3365062"/>
            <a:ext cx="6832091" cy="1537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99" flipH="1">
            <a:off x="8699063" y="3365062"/>
            <a:ext cx="6832091" cy="1537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sp>
        <p:nvSpPr>
          <p:cNvPr id="22" name="Полилиния: фигура 21"/>
          <p:cNvSpPr/>
          <p:nvPr/>
        </p:nvSpPr>
        <p:spPr bwMode="auto">
          <a:xfrm>
            <a:off x="7302261" y="5765362"/>
            <a:ext cx="3072601" cy="145579"/>
          </a:xfrm>
          <a:custGeom>
            <a:avLst/>
            <a:gdLst>
              <a:gd name="connsiteX0" fmla="*/ 0 w 2381250"/>
              <a:gd name="connsiteY0" fmla="*/ 0 h 113392"/>
              <a:gd name="connsiteX1" fmla="*/ 2381251 w 2381250"/>
              <a:gd name="connsiteY1" fmla="*/ 0 h 113392"/>
              <a:gd name="connsiteX2" fmla="*/ 2381251 w 2381250"/>
              <a:gd name="connsiteY2" fmla="*/ 113393 h 113392"/>
              <a:gd name="connsiteX3" fmla="*/ 0 w 2381250"/>
              <a:gd name="connsiteY3" fmla="*/ 113393 h 11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250" h="113392" fill="norm" stroke="1" extrusionOk="0">
                <a:moveTo>
                  <a:pt x="0" y="0"/>
                </a:moveTo>
                <a:lnTo>
                  <a:pt x="2381251" y="0"/>
                </a:lnTo>
                <a:lnTo>
                  <a:pt x="2381251" y="113393"/>
                </a:lnTo>
                <a:lnTo>
                  <a:pt x="0" y="113393"/>
                </a:lnTo>
                <a:close/>
              </a:path>
            </a:pathLst>
          </a:custGeom>
          <a:solidFill>
            <a:srgbClr val="57585A"/>
          </a:solidFill>
          <a:ln w="28277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24" name="Полилиния: фигура 23"/>
          <p:cNvSpPr/>
          <p:nvPr/>
        </p:nvSpPr>
        <p:spPr bwMode="auto">
          <a:xfrm rot="5400000">
            <a:off x="4557578" y="4892508"/>
            <a:ext cx="3072601" cy="145579"/>
          </a:xfrm>
          <a:custGeom>
            <a:avLst/>
            <a:gdLst>
              <a:gd name="connsiteX0" fmla="*/ 0 w 2381250"/>
              <a:gd name="connsiteY0" fmla="*/ 0 h 113392"/>
              <a:gd name="connsiteX1" fmla="*/ 2381251 w 2381250"/>
              <a:gd name="connsiteY1" fmla="*/ 0 h 113392"/>
              <a:gd name="connsiteX2" fmla="*/ 2381251 w 2381250"/>
              <a:gd name="connsiteY2" fmla="*/ 113393 h 113392"/>
              <a:gd name="connsiteX3" fmla="*/ 0 w 2381250"/>
              <a:gd name="connsiteY3" fmla="*/ 113393 h 11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250" h="113392" fill="norm" stroke="1" extrusionOk="0">
                <a:moveTo>
                  <a:pt x="0" y="0"/>
                </a:moveTo>
                <a:lnTo>
                  <a:pt x="2381251" y="0"/>
                </a:lnTo>
                <a:lnTo>
                  <a:pt x="2381251" y="113393"/>
                </a:lnTo>
                <a:lnTo>
                  <a:pt x="0" y="113393"/>
                </a:lnTo>
                <a:close/>
              </a:path>
            </a:pathLst>
          </a:custGeom>
          <a:solidFill>
            <a:srgbClr val="57585A"/>
          </a:solidFill>
          <a:ln w="28277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25" name="TextBox 24"/>
          <p:cNvSpPr txBox="1"/>
          <p:nvPr/>
        </p:nvSpPr>
        <p:spPr bwMode="auto">
          <a:xfrm>
            <a:off x="1902660" y="6053162"/>
            <a:ext cx="2982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31B44A"/>
                </a:solidFill>
              </a:rPr>
              <a:t>ОЖИДАНИЕ</a:t>
            </a:r>
            <a:endParaRPr/>
          </a:p>
        </p:txBody>
      </p:sp>
      <p:sp>
        <p:nvSpPr>
          <p:cNvPr id="26" name="TextBox 25"/>
          <p:cNvSpPr txBox="1"/>
          <p:nvPr/>
        </p:nvSpPr>
        <p:spPr bwMode="auto">
          <a:xfrm>
            <a:off x="7392024" y="6018429"/>
            <a:ext cx="2982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EC5136"/>
                </a:solidFill>
              </a:rPr>
              <a:t>РЕАЛЬНОСТЬ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8860621" y="2940936"/>
            <a:ext cx="2536722" cy="1160207"/>
          </a:xfrm>
          <a:prstGeom prst="rect">
            <a:avLst/>
          </a:prstGeom>
          <a:ln w="38100">
            <a:solidFill>
              <a:srgbClr val="C6936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55210F"/>
                </a:solidFill>
              </a:rPr>
              <a:t>Член кооператива «Б»</a:t>
            </a:r>
            <a:endParaRPr/>
          </a:p>
        </p:txBody>
      </p:sp>
      <p:sp>
        <p:nvSpPr>
          <p:cNvPr id="6" name="Овал 5"/>
          <p:cNvSpPr/>
          <p:nvPr/>
        </p:nvSpPr>
        <p:spPr bwMode="auto">
          <a:xfrm>
            <a:off x="4723698" y="2771330"/>
            <a:ext cx="2536722" cy="1406013"/>
          </a:xfrm>
          <a:prstGeom prst="ellipse">
            <a:avLst/>
          </a:prstGeom>
          <a:ln w="57150">
            <a:solidFill>
              <a:srgbClr val="ED523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rgbClr val="55210F"/>
                </a:solidFill>
              </a:rPr>
              <a:t>СПоК</a:t>
            </a:r>
            <a:endParaRPr/>
          </a:p>
        </p:txBody>
      </p:sp>
      <p:cxnSp>
        <p:nvCxnSpPr>
          <p:cNvPr id="8" name="Прямая со стрелкой 7"/>
          <p:cNvCxnSpPr>
            <a:cxnSpLocks/>
          </p:cNvCxnSpPr>
          <p:nvPr/>
        </p:nvCxnSpPr>
        <p:spPr bwMode="auto">
          <a:xfrm>
            <a:off x="5839088" y="1989425"/>
            <a:ext cx="0" cy="6608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cxnSpLocks/>
          </p:cNvCxnSpPr>
          <p:nvPr/>
        </p:nvCxnSpPr>
        <p:spPr bwMode="auto">
          <a:xfrm>
            <a:off x="7550472" y="3835672"/>
            <a:ext cx="1012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 bwMode="auto">
          <a:xfrm>
            <a:off x="7367414" y="1719502"/>
            <a:ext cx="3356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i="1">
                <a:solidFill>
                  <a:srgbClr val="55210F"/>
                </a:solidFill>
              </a:rPr>
              <a:t>Внесение по программе  целевого членского взноса в денежной форме</a:t>
            </a:r>
            <a:endParaRPr/>
          </a:p>
        </p:txBody>
      </p:sp>
      <p:cxnSp>
        <p:nvCxnSpPr>
          <p:cNvPr id="12" name="Прямая со стрелкой 11"/>
          <p:cNvCxnSpPr>
            <a:cxnSpLocks/>
          </p:cNvCxnSpPr>
          <p:nvPr/>
        </p:nvCxnSpPr>
        <p:spPr bwMode="auto">
          <a:xfrm flipH="1">
            <a:off x="7417736" y="3068755"/>
            <a:ext cx="1012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 bwMode="auto">
          <a:xfrm>
            <a:off x="730746" y="4298351"/>
            <a:ext cx="399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i="1">
                <a:solidFill>
                  <a:srgbClr val="55210F"/>
                </a:solidFill>
              </a:rPr>
              <a:t>Снабжение молодняком в рамках целевой программы</a:t>
            </a:r>
            <a:endParaRPr/>
          </a:p>
        </p:txBody>
      </p:sp>
      <p:cxnSp>
        <p:nvCxnSpPr>
          <p:cNvPr id="14" name="Прямая со стрелкой 13"/>
          <p:cNvCxnSpPr>
            <a:cxnSpLocks/>
          </p:cNvCxnSpPr>
          <p:nvPr/>
        </p:nvCxnSpPr>
        <p:spPr bwMode="auto">
          <a:xfrm flipV="1">
            <a:off x="6236608" y="1931401"/>
            <a:ext cx="0" cy="7189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3448"/>
            <a:ext cx="12192000" cy="15862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 bwMode="auto">
          <a:xfrm>
            <a:off x="10696564" y="382759"/>
            <a:ext cx="1213927" cy="1372504"/>
            <a:chOff x="790572" y="2331720"/>
            <a:chExt cx="2055578" cy="2324100"/>
          </a:xfrm>
        </p:grpSpPr>
        <p:sp>
          <p:nvSpPr>
            <p:cNvPr id="7" name="Прямоугольник 6"/>
            <p:cNvSpPr/>
            <p:nvPr/>
          </p:nvSpPr>
          <p:spPr bwMode="auto">
            <a:xfrm>
              <a:off x="790572" y="2331720"/>
              <a:ext cx="2055578" cy="2324100"/>
            </a:xfrm>
            <a:prstGeom prst="rect">
              <a:avLst/>
            </a:prstGeom>
            <a:ln w="57150">
              <a:solidFill>
                <a:srgbClr val="57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1" name="Рисунок 20" descr="Петух контур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274199" y="2583377"/>
              <a:ext cx="1363167" cy="1363167"/>
            </a:xfrm>
            <a:prstGeom prst="rect">
              <a:avLst/>
            </a:prstGeom>
          </p:spPr>
        </p:pic>
        <p:pic>
          <p:nvPicPr>
            <p:cNvPr id="22" name="Рисунок 21" descr="Цыпленок контур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946409" y="3446151"/>
              <a:ext cx="903337" cy="903337"/>
            </a:xfrm>
            <a:prstGeom prst="rect">
              <a:avLst/>
            </a:prstGeom>
          </p:spPr>
        </p:pic>
      </p:grpSp>
      <p:sp>
        <p:nvSpPr>
          <p:cNvPr id="23" name="Прямоугольник: скругленные углы 22"/>
          <p:cNvSpPr/>
          <p:nvPr/>
        </p:nvSpPr>
        <p:spPr bwMode="auto">
          <a:xfrm>
            <a:off x="5361062" y="691490"/>
            <a:ext cx="1261994" cy="914400"/>
          </a:xfrm>
          <a:prstGeom prst="roundRect">
            <a:avLst>
              <a:gd name="adj" fmla="val 16667"/>
            </a:avLst>
          </a:prstGeom>
          <a:noFill/>
          <a:ln w="38100" cap="flat" cmpd="sng" algn="ctr">
            <a:solidFill>
              <a:srgbClr val="31B44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55210F"/>
                </a:solidFill>
              </a:rPr>
              <a:t>РЫНОК</a:t>
            </a:r>
            <a:endParaRPr lang="ru-RU" b="1">
              <a:solidFill>
                <a:srgbClr val="55210F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790795" y="2940936"/>
            <a:ext cx="2536722" cy="1160207"/>
          </a:xfrm>
          <a:prstGeom prst="rect">
            <a:avLst/>
          </a:prstGeom>
          <a:noFill/>
          <a:ln w="38100">
            <a:solidFill>
              <a:srgbClr val="31B44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55210F"/>
                </a:solidFill>
              </a:rPr>
              <a:t>Член кооператива «А»</a:t>
            </a:r>
            <a:endParaRPr/>
          </a:p>
        </p:txBody>
      </p:sp>
      <p:cxnSp>
        <p:nvCxnSpPr>
          <p:cNvPr id="29" name="Прямая со стрелкой 28"/>
          <p:cNvCxnSpPr>
            <a:cxnSpLocks/>
          </p:cNvCxnSpPr>
          <p:nvPr/>
        </p:nvCxnSpPr>
        <p:spPr bwMode="auto">
          <a:xfrm>
            <a:off x="3592988" y="3068755"/>
            <a:ext cx="1012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cxnSpLocks/>
          </p:cNvCxnSpPr>
          <p:nvPr/>
        </p:nvCxnSpPr>
        <p:spPr bwMode="auto">
          <a:xfrm flipH="1">
            <a:off x="3592988" y="3835672"/>
            <a:ext cx="1012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 bwMode="auto">
          <a:xfrm>
            <a:off x="743297" y="1755262"/>
            <a:ext cx="3356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i="1">
                <a:solidFill>
                  <a:srgbClr val="55210F"/>
                </a:solidFill>
              </a:rPr>
              <a:t>Внесение по программе  целевого членского взноса в денежной форме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Надпись 34"/>
          <p:cNvSpPr txBox="1">
            <a:spLocks noChangeArrowheads="1"/>
          </p:cNvSpPr>
          <p:nvPr/>
        </p:nvSpPr>
        <p:spPr bwMode="auto">
          <a:xfrm>
            <a:off x="153786" y="4416371"/>
            <a:ext cx="11884427" cy="2141295"/>
          </a:xfrm>
          <a:prstGeom prst="rect">
            <a:avLst/>
          </a:prstGeom>
          <a:solidFill>
            <a:srgbClr val="FFFFFF"/>
          </a:solidFill>
          <a:ln w="63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1" i="0" u="sng" strike="noStrike" cap="none">
                <a:ln>
                  <a:noFill/>
                </a:ln>
                <a:solidFill>
                  <a:srgbClr val="ED5136"/>
                </a:solidFill>
                <a:latin typeface="Calibri"/>
                <a:ea typeface="Calibri"/>
                <a:cs typeface="Times New Roman"/>
              </a:rPr>
              <a:t>ПЕРЕРАСПРЕДЕЛЕНИЕ</a:t>
            </a:r>
            <a:endParaRPr lang="ru-RU" sz="3200" b="0" i="0" u="none" strike="noStrike" cap="none">
              <a:ln>
                <a:noFill/>
              </a:ln>
              <a:solidFill>
                <a:srgbClr val="ED5136"/>
              </a:solidFill>
            </a:endParaRPr>
          </a:p>
          <a:p>
            <a:pPr marL="0" marR="0" lvl="0" indent="0" algn="ctr" defTabSz="91440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100" b="1" i="0" u="none" strike="noStrike" cap="none">
                <a:ln>
                  <a:noFill/>
                </a:ln>
                <a:solidFill>
                  <a:srgbClr val="55210F"/>
                </a:solidFill>
                <a:latin typeface="Calibri"/>
                <a:ea typeface="Calibri"/>
                <a:cs typeface="Times New Roman"/>
              </a:rPr>
              <a:t>Организация процессов перераспределения и включения ресурсов (имущество, труд, услуги и т. д.) отдельных членов кооператива для их личной выгоды и на пользу другим членам кооператива</a:t>
            </a:r>
            <a:endParaRPr lang="ru-RU" sz="3100" b="1" i="0" u="none" strike="noStrike" cap="none">
              <a:ln>
                <a:noFill/>
              </a:ln>
              <a:solidFill>
                <a:srgbClr val="55210F"/>
              </a:solidFill>
              <a:latin typeface="Arial"/>
            </a:endParaRPr>
          </a:p>
        </p:txBody>
      </p:sp>
      <p:pic>
        <p:nvPicPr>
          <p:cNvPr id="6" name="Рисунок 5" descr="Круги Харви 100% контур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48413" y="1895905"/>
            <a:ext cx="1404322" cy="1404322"/>
          </a:xfrm>
          <a:prstGeom prst="rect">
            <a:avLst/>
          </a:prstGeom>
        </p:spPr>
      </p:pic>
      <p:pic>
        <p:nvPicPr>
          <p:cNvPr id="7" name="Рисунок 6" descr="Круги Харви 100% контур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310126" y="1166125"/>
            <a:ext cx="1404322" cy="1404322"/>
          </a:xfrm>
          <a:prstGeom prst="rect">
            <a:avLst/>
          </a:prstGeom>
        </p:spPr>
      </p:pic>
      <p:pic>
        <p:nvPicPr>
          <p:cNvPr id="8" name="Рисунок 7" descr="Круги Харви 100% контур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31208" y="1895905"/>
            <a:ext cx="1404322" cy="1404322"/>
          </a:xfrm>
          <a:prstGeom prst="rect">
            <a:avLst/>
          </a:prstGeom>
        </p:spPr>
      </p:pic>
      <p:sp>
        <p:nvSpPr>
          <p:cNvPr id="9" name="Полилиния: фигура 25"/>
          <p:cNvSpPr/>
          <p:nvPr/>
        </p:nvSpPr>
        <p:spPr bwMode="auto">
          <a:xfrm>
            <a:off x="5893594" y="2224209"/>
            <a:ext cx="202406" cy="166687"/>
          </a:xfrm>
          <a:custGeom>
            <a:avLst/>
            <a:gdLst>
              <a:gd name="T0" fmla="*/ 439421 w 439427"/>
              <a:gd name="T1" fmla="*/ 329196 h 366629"/>
              <a:gd name="T2" fmla="*/ 219710 w 439427"/>
              <a:gd name="T3" fmla="*/ 0 h 366629"/>
              <a:gd name="T4" fmla="*/ 0 w 439427"/>
              <a:gd name="T5" fmla="*/ 329196 h 366629"/>
              <a:gd name="T6" fmla="*/ 439421 w 439427"/>
              <a:gd name="T7" fmla="*/ 329196 h 3666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9427" h="366629" fill="norm" stroke="1" extrusionOk="0">
                <a:moveTo>
                  <a:pt x="439428" y="329406"/>
                </a:moveTo>
                <a:cubicBezTo>
                  <a:pt x="400528" y="200220"/>
                  <a:pt x="324040" y="85544"/>
                  <a:pt x="219714" y="0"/>
                </a:cubicBezTo>
                <a:cubicBezTo>
                  <a:pt x="115388" y="85544"/>
                  <a:pt x="38899" y="200220"/>
                  <a:pt x="0" y="329406"/>
                </a:cubicBezTo>
                <a:cubicBezTo>
                  <a:pt x="142270" y="379038"/>
                  <a:pt x="297157" y="379038"/>
                  <a:pt x="439428" y="329406"/>
                </a:cubicBezTo>
                <a:close/>
              </a:path>
            </a:pathLst>
          </a:custGeom>
          <a:solidFill>
            <a:srgbClr val="ED5136"/>
          </a:solidFill>
          <a:ln w="32941">
            <a:solidFill>
              <a:srgbClr val="ED513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 descr="Пользователь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67812" y="1532904"/>
            <a:ext cx="488950" cy="488950"/>
          </a:xfrm>
          <a:prstGeom prst="rect">
            <a:avLst/>
          </a:prstGeom>
        </p:spPr>
      </p:pic>
      <p:pic>
        <p:nvPicPr>
          <p:cNvPr id="11" name="Рисунок 10" descr="Пользователь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37530" y="2371344"/>
            <a:ext cx="488950" cy="488950"/>
          </a:xfrm>
          <a:prstGeom prst="rect">
            <a:avLst/>
          </a:prstGeom>
        </p:spPr>
      </p:pic>
      <p:pic>
        <p:nvPicPr>
          <p:cNvPr id="12" name="Рисунок 11" descr="Пользователь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46030" y="2367522"/>
            <a:ext cx="488950" cy="488950"/>
          </a:xfrm>
          <a:prstGeom prst="rect">
            <a:avLst/>
          </a:prstGeom>
        </p:spPr>
      </p:pic>
      <p:pic>
        <p:nvPicPr>
          <p:cNvPr id="22" name="Рисунок 21" descr="Мишень контур"/>
          <p:cNvPicPr>
            <a:picLocks noChangeAspect="1"/>
          </p:cNvPicPr>
          <p:nvPr/>
        </p:nvPicPr>
        <p:blipFill>
          <a:blip r:embed="rId4"/>
          <a:srcRect l="13519" t="15917" r="12159" b="12519"/>
          <a:stretch/>
        </p:blipFill>
        <p:spPr bwMode="auto">
          <a:xfrm>
            <a:off x="3888829" y="462257"/>
            <a:ext cx="4106532" cy="395411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5400000" flipH="1" flipV="1">
            <a:off x="-3339151" y="3365062"/>
            <a:ext cx="6832091" cy="1537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16199999" flipH="1">
            <a:off x="8699063" y="3365062"/>
            <a:ext cx="6832091" cy="15378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790795" y="2940936"/>
            <a:ext cx="2536722" cy="1160207"/>
          </a:xfrm>
          <a:prstGeom prst="rect">
            <a:avLst/>
          </a:prstGeom>
          <a:noFill/>
          <a:ln w="38100">
            <a:solidFill>
              <a:srgbClr val="31B44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55210F"/>
                </a:solidFill>
              </a:rPr>
              <a:t>Член кооператива «А»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8860621" y="2940936"/>
            <a:ext cx="2536722" cy="1160207"/>
          </a:xfrm>
          <a:prstGeom prst="rect">
            <a:avLst/>
          </a:prstGeom>
          <a:ln w="38100">
            <a:solidFill>
              <a:srgbClr val="C6936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rgbClr val="55210F"/>
                </a:solidFill>
              </a:rPr>
              <a:t>Член кооператива «Б»</a:t>
            </a:r>
            <a:endParaRPr/>
          </a:p>
        </p:txBody>
      </p:sp>
      <p:sp>
        <p:nvSpPr>
          <p:cNvPr id="6" name="Овал 5"/>
          <p:cNvSpPr/>
          <p:nvPr/>
        </p:nvSpPr>
        <p:spPr bwMode="auto">
          <a:xfrm>
            <a:off x="4723698" y="2771330"/>
            <a:ext cx="2536722" cy="1406013"/>
          </a:xfrm>
          <a:prstGeom prst="ellipse">
            <a:avLst/>
          </a:prstGeom>
          <a:ln w="57150">
            <a:solidFill>
              <a:srgbClr val="ED523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rgbClr val="55210F"/>
                </a:solidFill>
              </a:rPr>
              <a:t>СПоК</a:t>
            </a:r>
            <a:endParaRPr/>
          </a:p>
        </p:txBody>
      </p:sp>
      <p:cxnSp>
        <p:nvCxnSpPr>
          <p:cNvPr id="8" name="Прямая со стрелкой 7"/>
          <p:cNvCxnSpPr>
            <a:cxnSpLocks/>
          </p:cNvCxnSpPr>
          <p:nvPr/>
        </p:nvCxnSpPr>
        <p:spPr bwMode="auto">
          <a:xfrm>
            <a:off x="3592988" y="3068755"/>
            <a:ext cx="1012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cxnSpLocks/>
          </p:cNvCxnSpPr>
          <p:nvPr/>
        </p:nvCxnSpPr>
        <p:spPr bwMode="auto">
          <a:xfrm>
            <a:off x="7550472" y="3835672"/>
            <a:ext cx="1012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 bwMode="auto">
          <a:xfrm>
            <a:off x="1422349" y="1666189"/>
            <a:ext cx="36379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i="1">
                <a:solidFill>
                  <a:srgbClr val="55210F"/>
                </a:solidFill>
              </a:rPr>
              <a:t>Внесение дополнительного паевого взноса в натуральной форме (молодняк)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6962135" y="1634659"/>
            <a:ext cx="3356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i="1">
                <a:solidFill>
                  <a:srgbClr val="55210F"/>
                </a:solidFill>
              </a:rPr>
              <a:t>Внесение по программе  целевого членского взноса в денежной форме</a:t>
            </a:r>
            <a:endParaRPr/>
          </a:p>
        </p:txBody>
      </p:sp>
      <p:cxnSp>
        <p:nvCxnSpPr>
          <p:cNvPr id="12" name="Прямая со стрелкой 11"/>
          <p:cNvCxnSpPr>
            <a:cxnSpLocks/>
          </p:cNvCxnSpPr>
          <p:nvPr/>
        </p:nvCxnSpPr>
        <p:spPr bwMode="auto">
          <a:xfrm flipH="1">
            <a:off x="7417736" y="3068755"/>
            <a:ext cx="1012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 bwMode="auto">
          <a:xfrm>
            <a:off x="7027974" y="4502854"/>
            <a:ext cx="399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i="1">
                <a:solidFill>
                  <a:srgbClr val="55210F"/>
                </a:solidFill>
              </a:rPr>
              <a:t>Снабжение молодняком в рамках целевой программы</a:t>
            </a:r>
            <a:endParaRPr/>
          </a:p>
        </p:txBody>
      </p:sp>
      <p:cxnSp>
        <p:nvCxnSpPr>
          <p:cNvPr id="14" name="Прямая со стрелкой 13"/>
          <p:cNvCxnSpPr>
            <a:cxnSpLocks/>
          </p:cNvCxnSpPr>
          <p:nvPr/>
        </p:nvCxnSpPr>
        <p:spPr bwMode="auto">
          <a:xfrm flipH="1">
            <a:off x="3592988" y="3835672"/>
            <a:ext cx="1012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1320482" y="4502689"/>
            <a:ext cx="4142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i="1">
                <a:solidFill>
                  <a:srgbClr val="55210F"/>
                </a:solidFill>
              </a:rPr>
              <a:t>Возврат дополнительного паевого взноса в денежной форме</a:t>
            </a:r>
            <a:endParaRPr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0381809" y="287563"/>
            <a:ext cx="1416080" cy="1546521"/>
          </a:xfrm>
          <a:prstGeom prst="rect">
            <a:avLst/>
          </a:prstGeom>
          <a:ln w="57150">
            <a:solidFill>
              <a:srgbClr val="ED523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Рисунок 16" descr="Молочные продукты контур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223199" y="807706"/>
            <a:ext cx="668697" cy="668697"/>
          </a:xfrm>
          <a:prstGeom prst="rect">
            <a:avLst/>
          </a:prstGeom>
        </p:spPr>
      </p:pic>
      <p:pic>
        <p:nvPicPr>
          <p:cNvPr id="18" name="Рисунок 17" descr="Корова контур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95429" y="287563"/>
            <a:ext cx="1188840" cy="11888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6713448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73" name="Группа 72"/>
          <p:cNvGrpSpPr/>
          <p:nvPr/>
        </p:nvGrpSpPr>
        <p:grpSpPr bwMode="auto">
          <a:xfrm>
            <a:off x="258861" y="529110"/>
            <a:ext cx="11545697" cy="5208514"/>
            <a:chOff x="258861" y="529110"/>
            <a:chExt cx="11545697" cy="5208514"/>
          </a:xfrm>
        </p:grpSpPr>
        <p:sp>
          <p:nvSpPr>
            <p:cNvPr id="4" name="Прямоугольник 3"/>
            <p:cNvSpPr/>
            <p:nvPr/>
          </p:nvSpPr>
          <p:spPr bwMode="auto">
            <a:xfrm>
              <a:off x="313098" y="2940936"/>
              <a:ext cx="1536769" cy="1160207"/>
            </a:xfrm>
            <a:prstGeom prst="rect">
              <a:avLst/>
            </a:prstGeom>
            <a:noFill/>
            <a:ln w="38100">
              <a:solidFill>
                <a:srgbClr val="31B44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b="1">
                  <a:solidFill>
                    <a:srgbClr val="55210F"/>
                  </a:solidFill>
                </a:rPr>
                <a:t>Член кооператива «А»</a:t>
              </a:r>
              <a:endParaRPr/>
            </a:p>
          </p:txBody>
        </p:sp>
        <p:sp>
          <p:nvSpPr>
            <p:cNvPr id="5" name="Прямоугольник 4"/>
            <p:cNvSpPr/>
            <p:nvPr/>
          </p:nvSpPr>
          <p:spPr bwMode="auto">
            <a:xfrm>
              <a:off x="10238190" y="2894232"/>
              <a:ext cx="1518413" cy="1160207"/>
            </a:xfrm>
            <a:prstGeom prst="rect">
              <a:avLst/>
            </a:prstGeom>
            <a:ln w="38100">
              <a:solidFill>
                <a:srgbClr val="ED513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b="1">
                  <a:solidFill>
                    <a:srgbClr val="55210F"/>
                  </a:solidFill>
                </a:rPr>
                <a:t>Член кооператива «Б»</a:t>
              </a:r>
              <a:endParaRPr/>
            </a:p>
          </p:txBody>
        </p:sp>
        <p:sp>
          <p:nvSpPr>
            <p:cNvPr id="6" name="Овал 5"/>
            <p:cNvSpPr/>
            <p:nvPr/>
          </p:nvSpPr>
          <p:spPr bwMode="auto">
            <a:xfrm>
              <a:off x="4723698" y="2771330"/>
              <a:ext cx="2536722" cy="1406013"/>
            </a:xfrm>
            <a:prstGeom prst="ellipse">
              <a:avLst/>
            </a:prstGeom>
            <a:ln w="57150">
              <a:solidFill>
                <a:srgbClr val="ED523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2800" b="1">
                  <a:solidFill>
                    <a:srgbClr val="55210F"/>
                  </a:solidFill>
                </a:rPr>
                <a:t>СПоК</a:t>
              </a:r>
              <a:endParaRPr lang="ru-RU" sz="2800" b="1">
                <a:solidFill>
                  <a:srgbClr val="55210F"/>
                </a:solidFill>
              </a:endParaRPr>
            </a:p>
          </p:txBody>
        </p:sp>
        <p:cxnSp>
          <p:nvCxnSpPr>
            <p:cNvPr id="8" name="Прямая со стрелкой 7"/>
            <p:cNvCxnSpPr>
              <a:cxnSpLocks/>
            </p:cNvCxnSpPr>
            <p:nvPr/>
          </p:nvCxnSpPr>
          <p:spPr bwMode="auto">
            <a:xfrm>
              <a:off x="2013568" y="3223136"/>
              <a:ext cx="1012723" cy="0"/>
            </a:xfrm>
            <a:prstGeom prst="straightConnector1">
              <a:avLst/>
            </a:prstGeom>
            <a:ln w="57150">
              <a:solidFill>
                <a:srgbClr val="5758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>
              <a:cxnSpLocks/>
            </p:cNvCxnSpPr>
            <p:nvPr/>
          </p:nvCxnSpPr>
          <p:spPr bwMode="auto">
            <a:xfrm>
              <a:off x="9142339" y="3842637"/>
              <a:ext cx="1012723" cy="0"/>
            </a:xfrm>
            <a:prstGeom prst="straightConnector1">
              <a:avLst/>
            </a:prstGeom>
            <a:ln w="57150">
              <a:solidFill>
                <a:srgbClr val="31B44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 bwMode="auto">
            <a:xfrm>
              <a:off x="258861" y="1832520"/>
              <a:ext cx="3893224" cy="83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ru-RU" sz="2000" b="1" i="1">
                  <a:solidFill>
                    <a:srgbClr val="55210F"/>
                  </a:solidFill>
                </a:rPr>
                <a:t>1. Внесение по целевой программе  целевого членского взноса в денежной форме</a:t>
              </a:r>
              <a:endParaRPr/>
            </a:p>
          </p:txBody>
        </p:sp>
        <p:cxnSp>
          <p:nvCxnSpPr>
            <p:cNvPr id="12" name="Прямая со стрелкой 11"/>
            <p:cNvCxnSpPr>
              <a:cxnSpLocks/>
            </p:cNvCxnSpPr>
            <p:nvPr/>
          </p:nvCxnSpPr>
          <p:spPr bwMode="auto">
            <a:xfrm flipH="1">
              <a:off x="9065151" y="3230632"/>
              <a:ext cx="1012723" cy="0"/>
            </a:xfrm>
            <a:prstGeom prst="straightConnector1">
              <a:avLst/>
            </a:prstGeom>
            <a:ln w="57150">
              <a:solidFill>
                <a:srgbClr val="5758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 bwMode="auto">
            <a:xfrm>
              <a:off x="290945" y="4652818"/>
              <a:ext cx="2448945" cy="1083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ru-RU" sz="2000" b="1" i="1">
                  <a:solidFill>
                    <a:srgbClr val="55210F"/>
                  </a:solidFill>
                </a:rPr>
                <a:t>2. Снабжение молодняком и кормами</a:t>
              </a:r>
              <a:endParaRPr/>
            </a:p>
            <a:p>
              <a:pPr>
                <a:lnSpc>
                  <a:spcPct val="80000"/>
                </a:lnSpc>
                <a:defRPr/>
              </a:pPr>
              <a:r>
                <a:rPr lang="ru-RU" sz="2000" b="1" i="1">
                  <a:solidFill>
                    <a:srgbClr val="55210F"/>
                  </a:solidFill>
                </a:rPr>
                <a:t>(в течении 6 мес.)</a:t>
              </a:r>
              <a:endParaRPr/>
            </a:p>
          </p:txBody>
        </p:sp>
        <p:cxnSp>
          <p:nvCxnSpPr>
            <p:cNvPr id="14" name="Прямая со стрелкой 13"/>
            <p:cNvCxnSpPr>
              <a:cxnSpLocks/>
            </p:cNvCxnSpPr>
            <p:nvPr/>
          </p:nvCxnSpPr>
          <p:spPr bwMode="auto">
            <a:xfrm flipH="1">
              <a:off x="2031945" y="3874525"/>
              <a:ext cx="1012723" cy="0"/>
            </a:xfrm>
            <a:prstGeom prst="straightConnector1">
              <a:avLst/>
            </a:prstGeom>
            <a:ln w="57150">
              <a:solidFill>
                <a:srgbClr val="31B44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Группа 18"/>
            <p:cNvGrpSpPr/>
            <p:nvPr/>
          </p:nvGrpSpPr>
          <p:grpSpPr bwMode="auto">
            <a:xfrm>
              <a:off x="3169940" y="2946886"/>
              <a:ext cx="936697" cy="1054900"/>
              <a:chOff x="790571" y="1915885"/>
              <a:chExt cx="2426156" cy="2732315"/>
            </a:xfrm>
          </p:grpSpPr>
          <p:sp>
            <p:nvSpPr>
              <p:cNvPr id="20" name="Прямоугольник 19"/>
              <p:cNvSpPr/>
              <p:nvPr/>
            </p:nvSpPr>
            <p:spPr bwMode="auto">
              <a:xfrm>
                <a:off x="790571" y="1915885"/>
                <a:ext cx="2416629" cy="2732315"/>
              </a:xfrm>
              <a:prstGeom prst="rect">
                <a:avLst/>
              </a:prstGeom>
              <a:ln w="57150">
                <a:solidFill>
                  <a:srgbClr val="C69369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22" name="Рисунок 21" descr="Петух контур"/>
              <p:cNvPicPr>
                <a:picLocks noChangeAspect="1"/>
              </p:cNvPicPr>
              <p:nvPr/>
            </p:nvPicPr>
            <p:blipFill>
              <a:blip r:embed="rId2"/>
              <a:stretch/>
            </p:blipFill>
            <p:spPr bwMode="auto">
              <a:xfrm>
                <a:off x="1614128" y="2325939"/>
                <a:ext cx="1602599" cy="1602599"/>
              </a:xfrm>
              <a:prstGeom prst="rect">
                <a:avLst/>
              </a:prstGeom>
            </p:spPr>
          </p:pic>
          <p:pic>
            <p:nvPicPr>
              <p:cNvPr id="24" name="Рисунок 23" descr="Цыпленок контур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946409" y="3287485"/>
                <a:ext cx="1062003" cy="1062003"/>
              </a:xfrm>
              <a:prstGeom prst="rect">
                <a:avLst/>
              </a:prstGeom>
            </p:spPr>
          </p:pic>
        </p:grpSp>
        <p:pic>
          <p:nvPicPr>
            <p:cNvPr id="3" name="Рисунок 2" descr="Рубль со сплошной заливкой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2291329" y="2742937"/>
              <a:ext cx="457200" cy="457200"/>
            </a:xfrm>
            <a:prstGeom prst="rect">
              <a:avLst/>
            </a:prstGeom>
          </p:spPr>
        </p:pic>
        <p:pic>
          <p:nvPicPr>
            <p:cNvPr id="25" name="Рисунок 24" descr="Цыпленок контур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2031945" y="4001786"/>
              <a:ext cx="510578" cy="510578"/>
            </a:xfrm>
            <a:prstGeom prst="rect">
              <a:avLst/>
            </a:prstGeom>
          </p:spPr>
        </p:pic>
        <p:grpSp>
          <p:nvGrpSpPr>
            <p:cNvPr id="26" name="Группа 25"/>
            <p:cNvGrpSpPr/>
            <p:nvPr/>
          </p:nvGrpSpPr>
          <p:grpSpPr bwMode="auto">
            <a:xfrm>
              <a:off x="7954349" y="2937474"/>
              <a:ext cx="949668" cy="1073724"/>
              <a:chOff x="9018813" y="1915885"/>
              <a:chExt cx="2416629" cy="2732315"/>
            </a:xfrm>
          </p:grpSpPr>
          <p:sp>
            <p:nvSpPr>
              <p:cNvPr id="27" name="Прямоугольник 26"/>
              <p:cNvSpPr/>
              <p:nvPr/>
            </p:nvSpPr>
            <p:spPr bwMode="auto">
              <a:xfrm>
                <a:off x="9018813" y="1915885"/>
                <a:ext cx="2416629" cy="2732315"/>
              </a:xfrm>
              <a:prstGeom prst="rect">
                <a:avLst/>
              </a:prstGeom>
              <a:ln w="57150">
                <a:solidFill>
                  <a:srgbClr val="31B44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28" name="Рисунок 27" descr="Посевы контур"/>
              <p:cNvPicPr>
                <a:picLocks noChangeAspect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9345881" y="2445058"/>
                <a:ext cx="1845805" cy="1845805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 bwMode="auto">
            <a:xfrm>
              <a:off x="7910635" y="1846746"/>
              <a:ext cx="3893224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0000"/>
                </a:lnSpc>
                <a:defRPr/>
              </a:pPr>
              <a:r>
                <a:rPr lang="ru-RU" sz="2000" b="1" i="1">
                  <a:solidFill>
                    <a:srgbClr val="55210F"/>
                  </a:solidFill>
                </a:rPr>
                <a:t>1. Подача заявки на участие в целевой программе</a:t>
              </a:r>
              <a:endParaRPr/>
            </a:p>
          </p:txBody>
        </p:sp>
        <p:sp>
          <p:nvSpPr>
            <p:cNvPr id="30" name="TextBox 29"/>
            <p:cNvSpPr txBox="1"/>
            <p:nvPr/>
          </p:nvSpPr>
          <p:spPr bwMode="auto">
            <a:xfrm>
              <a:off x="10023542" y="4558080"/>
              <a:ext cx="1781016" cy="1083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0000"/>
                </a:lnSpc>
                <a:defRPr/>
              </a:pPr>
              <a:r>
                <a:rPr lang="ru-RU" sz="2000" b="1" i="1">
                  <a:solidFill>
                    <a:srgbClr val="55210F"/>
                  </a:solidFill>
                </a:rPr>
                <a:t>2. Снабжение посадочным материалом и СЗР</a:t>
              </a:r>
              <a:endParaRPr/>
            </a:p>
          </p:txBody>
        </p:sp>
        <p:pic>
          <p:nvPicPr>
            <p:cNvPr id="31" name="Рисунок 30" descr="Рубль со сплошной заливкой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9369346" y="2632778"/>
              <a:ext cx="457200" cy="457200"/>
            </a:xfrm>
            <a:prstGeom prst="rect">
              <a:avLst/>
            </a:prstGeom>
          </p:spPr>
        </p:pic>
        <p:pic>
          <p:nvPicPr>
            <p:cNvPr id="32" name="Рисунок 31" descr="Значок &quot;Крестик&quot; контур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9235589" y="2477016"/>
              <a:ext cx="713051" cy="713051"/>
            </a:xfrm>
            <a:prstGeom prst="rect">
              <a:avLst/>
            </a:prstGeom>
          </p:spPr>
        </p:pic>
        <p:grpSp>
          <p:nvGrpSpPr>
            <p:cNvPr id="65" name="Группа 64"/>
            <p:cNvGrpSpPr/>
            <p:nvPr/>
          </p:nvGrpSpPr>
          <p:grpSpPr bwMode="auto">
            <a:xfrm>
              <a:off x="9389512" y="4010446"/>
              <a:ext cx="497476" cy="338112"/>
              <a:chOff x="9576487" y="4018534"/>
              <a:chExt cx="497476" cy="338112"/>
            </a:xfrm>
          </p:grpSpPr>
          <p:sp>
            <p:nvSpPr>
              <p:cNvPr id="58" name="Полилиния: фигура 57"/>
              <p:cNvSpPr/>
              <p:nvPr/>
            </p:nvSpPr>
            <p:spPr bwMode="auto">
              <a:xfrm>
                <a:off x="9744927" y="4018534"/>
                <a:ext cx="121541" cy="121548"/>
              </a:xfrm>
              <a:custGeom>
                <a:avLst/>
                <a:gdLst>
                  <a:gd name="connsiteX0" fmla="*/ 16096 w 121541"/>
                  <a:gd name="connsiteY0" fmla="*/ 121545 h 121548"/>
                  <a:gd name="connsiteX1" fmla="*/ 92406 w 121541"/>
                  <a:gd name="connsiteY1" fmla="*/ 96192 h 121548"/>
                  <a:gd name="connsiteX2" fmla="*/ 121464 w 121541"/>
                  <a:gd name="connsiteY2" fmla="*/ 77 h 121548"/>
                  <a:gd name="connsiteX3" fmla="*/ 116984 w 121541"/>
                  <a:gd name="connsiteY3" fmla="*/ 0 h 121548"/>
                  <a:gd name="connsiteX4" fmla="*/ 25348 w 121541"/>
                  <a:gd name="connsiteY4" fmla="*/ 29135 h 121548"/>
                  <a:gd name="connsiteX5" fmla="*/ 763 w 121541"/>
                  <a:gd name="connsiteY5" fmla="*/ 120786 h 121548"/>
                  <a:gd name="connsiteX6" fmla="*/ 16096 w 121541"/>
                  <a:gd name="connsiteY6" fmla="*/ 121545 h 121548"/>
                  <a:gd name="connsiteX7" fmla="*/ 34292 w 121541"/>
                  <a:gd name="connsiteY7" fmla="*/ 38077 h 121548"/>
                  <a:gd name="connsiteX8" fmla="*/ 108754 w 121541"/>
                  <a:gd name="connsiteY8" fmla="*/ 12846 h 121548"/>
                  <a:gd name="connsiteX9" fmla="*/ 83465 w 121541"/>
                  <a:gd name="connsiteY9" fmla="*/ 87253 h 121548"/>
                  <a:gd name="connsiteX10" fmla="*/ 16094 w 121541"/>
                  <a:gd name="connsiteY10" fmla="*/ 108900 h 121548"/>
                  <a:gd name="connsiteX11" fmla="*/ 12667 w 121541"/>
                  <a:gd name="connsiteY11" fmla="*/ 108862 h 121548"/>
                  <a:gd name="connsiteX12" fmla="*/ 34292 w 121541"/>
                  <a:gd name="connsiteY12" fmla="*/ 38079 h 121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1541" h="121548" fill="norm" stroke="1" extrusionOk="0">
                    <a:moveTo>
                      <a:pt x="16096" y="121545"/>
                    </a:moveTo>
                    <a:cubicBezTo>
                      <a:pt x="35937" y="121545"/>
                      <a:pt x="70544" y="118059"/>
                      <a:pt x="92406" y="96192"/>
                    </a:cubicBezTo>
                    <a:cubicBezTo>
                      <a:pt x="124503" y="64096"/>
                      <a:pt x="121464" y="77"/>
                      <a:pt x="121464" y="77"/>
                    </a:cubicBezTo>
                    <a:cubicBezTo>
                      <a:pt x="121464" y="77"/>
                      <a:pt x="119843" y="-1"/>
                      <a:pt x="116984" y="0"/>
                    </a:cubicBezTo>
                    <a:cubicBezTo>
                      <a:pt x="101888" y="0"/>
                      <a:pt x="52334" y="2150"/>
                      <a:pt x="25348" y="29135"/>
                    </a:cubicBezTo>
                    <a:cubicBezTo>
                      <a:pt x="-6746" y="61235"/>
                      <a:pt x="763" y="120786"/>
                      <a:pt x="763" y="120786"/>
                    </a:cubicBezTo>
                    <a:cubicBezTo>
                      <a:pt x="5856" y="121328"/>
                      <a:pt x="10975" y="121582"/>
                      <a:pt x="16096" y="121545"/>
                    </a:cubicBezTo>
                    <a:close/>
                    <a:moveTo>
                      <a:pt x="34292" y="38077"/>
                    </a:moveTo>
                    <a:cubicBezTo>
                      <a:pt x="54278" y="18090"/>
                      <a:pt x="90098" y="13716"/>
                      <a:pt x="108754" y="12846"/>
                    </a:cubicBezTo>
                    <a:cubicBezTo>
                      <a:pt x="107737" y="33928"/>
                      <a:pt x="102189" y="68531"/>
                      <a:pt x="83465" y="87253"/>
                    </a:cubicBezTo>
                    <a:cubicBezTo>
                      <a:pt x="64630" y="106088"/>
                      <a:pt x="33170" y="108900"/>
                      <a:pt x="16094" y="108900"/>
                    </a:cubicBezTo>
                    <a:cubicBezTo>
                      <a:pt x="14890" y="108900"/>
                      <a:pt x="13744" y="108886"/>
                      <a:pt x="12667" y="108862"/>
                    </a:cubicBezTo>
                    <a:cubicBezTo>
                      <a:pt x="12267" y="91914"/>
                      <a:pt x="14263" y="58108"/>
                      <a:pt x="34292" y="380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Полилиния: фигура 58"/>
              <p:cNvSpPr/>
              <p:nvPr/>
            </p:nvSpPr>
            <p:spPr bwMode="auto">
              <a:xfrm rot="2044149">
                <a:off x="9704417" y="4249975"/>
                <a:ext cx="170666" cy="94840"/>
              </a:xfrm>
              <a:custGeom>
                <a:avLst/>
                <a:gdLst>
                  <a:gd name="connsiteX0" fmla="*/ 89429 w 170666"/>
                  <a:gd name="connsiteY0" fmla="*/ 13 h 94840"/>
                  <a:gd name="connsiteX1" fmla="*/ 88132 w 170666"/>
                  <a:gd name="connsiteY1" fmla="*/ 0 h 94840"/>
                  <a:gd name="connsiteX2" fmla="*/ 0 w 170666"/>
                  <a:gd name="connsiteY2" fmla="*/ 45675 h 94840"/>
                  <a:gd name="connsiteX3" fmla="*/ 87559 w 170666"/>
                  <a:gd name="connsiteY3" fmla="*/ 94828 h 94840"/>
                  <a:gd name="connsiteX4" fmla="*/ 88850 w 170666"/>
                  <a:gd name="connsiteY4" fmla="*/ 94841 h 94840"/>
                  <a:gd name="connsiteX5" fmla="*/ 170667 w 170666"/>
                  <a:gd name="connsiteY5" fmla="*/ 49042 h 94840"/>
                  <a:gd name="connsiteX6" fmla="*/ 89429 w 170666"/>
                  <a:gd name="connsiteY6" fmla="*/ 13 h 94840"/>
                  <a:gd name="connsiteX7" fmla="*/ 88849 w 170666"/>
                  <a:gd name="connsiteY7" fmla="*/ 82196 h 94840"/>
                  <a:gd name="connsiteX8" fmla="*/ 87808 w 170666"/>
                  <a:gd name="connsiteY8" fmla="*/ 82186 h 94840"/>
                  <a:gd name="connsiteX9" fmla="*/ 18026 w 170666"/>
                  <a:gd name="connsiteY9" fmla="*/ 45983 h 94840"/>
                  <a:gd name="connsiteX10" fmla="*/ 88132 w 170666"/>
                  <a:gd name="connsiteY10" fmla="*/ 12645 h 94840"/>
                  <a:gd name="connsiteX11" fmla="*/ 89179 w 170666"/>
                  <a:gd name="connsiteY11" fmla="*/ 12655 h 94840"/>
                  <a:gd name="connsiteX12" fmla="*/ 153813 w 170666"/>
                  <a:gd name="connsiteY12" fmla="*/ 48729 h 94840"/>
                  <a:gd name="connsiteX13" fmla="*/ 88849 w 170666"/>
                  <a:gd name="connsiteY13" fmla="*/ 82196 h 94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0666" h="94840" fill="norm" stroke="1" extrusionOk="0">
                    <a:moveTo>
                      <a:pt x="89429" y="13"/>
                    </a:moveTo>
                    <a:cubicBezTo>
                      <a:pt x="88996" y="4"/>
                      <a:pt x="88564" y="0"/>
                      <a:pt x="88132" y="0"/>
                    </a:cubicBezTo>
                    <a:cubicBezTo>
                      <a:pt x="43210" y="0"/>
                      <a:pt x="0" y="45675"/>
                      <a:pt x="0" y="45675"/>
                    </a:cubicBezTo>
                    <a:cubicBezTo>
                      <a:pt x="0" y="45675"/>
                      <a:pt x="42176" y="93933"/>
                      <a:pt x="87559" y="94828"/>
                    </a:cubicBezTo>
                    <a:cubicBezTo>
                      <a:pt x="87988" y="94837"/>
                      <a:pt x="88422" y="94841"/>
                      <a:pt x="88850" y="94841"/>
                    </a:cubicBezTo>
                    <a:cubicBezTo>
                      <a:pt x="133657" y="94841"/>
                      <a:pt x="170667" y="49042"/>
                      <a:pt x="170667" y="49042"/>
                    </a:cubicBezTo>
                    <a:cubicBezTo>
                      <a:pt x="170667" y="49042"/>
                      <a:pt x="134811" y="909"/>
                      <a:pt x="89429" y="13"/>
                    </a:cubicBezTo>
                    <a:close/>
                    <a:moveTo>
                      <a:pt x="88849" y="82196"/>
                    </a:moveTo>
                    <a:lnTo>
                      <a:pt x="87808" y="82186"/>
                    </a:lnTo>
                    <a:cubicBezTo>
                      <a:pt x="59611" y="81630"/>
                      <a:pt x="31626" y="58853"/>
                      <a:pt x="18026" y="45983"/>
                    </a:cubicBezTo>
                    <a:cubicBezTo>
                      <a:pt x="33701" y="32312"/>
                      <a:pt x="61961" y="12645"/>
                      <a:pt x="88132" y="12645"/>
                    </a:cubicBezTo>
                    <a:lnTo>
                      <a:pt x="89179" y="12655"/>
                    </a:lnTo>
                    <a:cubicBezTo>
                      <a:pt x="117356" y="13211"/>
                      <a:pt x="142315" y="36237"/>
                      <a:pt x="153813" y="48729"/>
                    </a:cubicBezTo>
                    <a:cubicBezTo>
                      <a:pt x="142018" y="60616"/>
                      <a:pt x="116760" y="82196"/>
                      <a:pt x="88849" y="82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" name="Полилиния: фигура 60"/>
              <p:cNvSpPr/>
              <p:nvPr/>
            </p:nvSpPr>
            <p:spPr bwMode="auto">
              <a:xfrm>
                <a:off x="9729658" y="4160565"/>
                <a:ext cx="170667" cy="94840"/>
              </a:xfrm>
              <a:custGeom>
                <a:avLst/>
                <a:gdLst>
                  <a:gd name="connsiteX0" fmla="*/ 89429 w 170667"/>
                  <a:gd name="connsiteY0" fmla="*/ 13 h 94840"/>
                  <a:gd name="connsiteX1" fmla="*/ 88132 w 170667"/>
                  <a:gd name="connsiteY1" fmla="*/ 0 h 94840"/>
                  <a:gd name="connsiteX2" fmla="*/ 0 w 170667"/>
                  <a:gd name="connsiteY2" fmla="*/ 45674 h 94840"/>
                  <a:gd name="connsiteX3" fmla="*/ 87559 w 170667"/>
                  <a:gd name="connsiteY3" fmla="*/ 94828 h 94840"/>
                  <a:gd name="connsiteX4" fmla="*/ 88850 w 170667"/>
                  <a:gd name="connsiteY4" fmla="*/ 94841 h 94840"/>
                  <a:gd name="connsiteX5" fmla="*/ 170668 w 170667"/>
                  <a:gd name="connsiteY5" fmla="*/ 49042 h 94840"/>
                  <a:gd name="connsiteX6" fmla="*/ 89429 w 170667"/>
                  <a:gd name="connsiteY6" fmla="*/ 13 h 94840"/>
                  <a:gd name="connsiteX7" fmla="*/ 88849 w 170667"/>
                  <a:gd name="connsiteY7" fmla="*/ 82196 h 94840"/>
                  <a:gd name="connsiteX8" fmla="*/ 87807 w 170667"/>
                  <a:gd name="connsiteY8" fmla="*/ 82186 h 94840"/>
                  <a:gd name="connsiteX9" fmla="*/ 18026 w 170667"/>
                  <a:gd name="connsiteY9" fmla="*/ 45983 h 94840"/>
                  <a:gd name="connsiteX10" fmla="*/ 88132 w 170667"/>
                  <a:gd name="connsiteY10" fmla="*/ 12645 h 94840"/>
                  <a:gd name="connsiteX11" fmla="*/ 89179 w 170667"/>
                  <a:gd name="connsiteY11" fmla="*/ 12655 h 94840"/>
                  <a:gd name="connsiteX12" fmla="*/ 153793 w 170667"/>
                  <a:gd name="connsiteY12" fmla="*/ 48709 h 94840"/>
                  <a:gd name="connsiteX13" fmla="*/ 88849 w 170667"/>
                  <a:gd name="connsiteY13" fmla="*/ 82196 h 94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0667" h="94840" fill="norm" stroke="1" extrusionOk="0">
                    <a:moveTo>
                      <a:pt x="89429" y="13"/>
                    </a:moveTo>
                    <a:cubicBezTo>
                      <a:pt x="88997" y="4"/>
                      <a:pt x="88565" y="0"/>
                      <a:pt x="88132" y="0"/>
                    </a:cubicBezTo>
                    <a:cubicBezTo>
                      <a:pt x="43211" y="0"/>
                      <a:pt x="0" y="45674"/>
                      <a:pt x="0" y="45674"/>
                    </a:cubicBezTo>
                    <a:cubicBezTo>
                      <a:pt x="0" y="45674"/>
                      <a:pt x="42176" y="93933"/>
                      <a:pt x="87559" y="94828"/>
                    </a:cubicBezTo>
                    <a:cubicBezTo>
                      <a:pt x="87989" y="94837"/>
                      <a:pt x="88422" y="94841"/>
                      <a:pt x="88850" y="94841"/>
                    </a:cubicBezTo>
                    <a:cubicBezTo>
                      <a:pt x="133658" y="94841"/>
                      <a:pt x="170668" y="49042"/>
                      <a:pt x="170668" y="49042"/>
                    </a:cubicBezTo>
                    <a:cubicBezTo>
                      <a:pt x="170668" y="49042"/>
                      <a:pt x="134812" y="909"/>
                      <a:pt x="89429" y="13"/>
                    </a:cubicBezTo>
                    <a:close/>
                    <a:moveTo>
                      <a:pt x="88849" y="82196"/>
                    </a:moveTo>
                    <a:lnTo>
                      <a:pt x="87807" y="82186"/>
                    </a:lnTo>
                    <a:cubicBezTo>
                      <a:pt x="59610" y="81630"/>
                      <a:pt x="31626" y="58852"/>
                      <a:pt x="18026" y="45983"/>
                    </a:cubicBezTo>
                    <a:cubicBezTo>
                      <a:pt x="33705" y="32311"/>
                      <a:pt x="61961" y="12645"/>
                      <a:pt x="88132" y="12645"/>
                    </a:cubicBezTo>
                    <a:lnTo>
                      <a:pt x="89179" y="12655"/>
                    </a:lnTo>
                    <a:cubicBezTo>
                      <a:pt x="117342" y="13210"/>
                      <a:pt x="142286" y="36212"/>
                      <a:pt x="153793" y="48709"/>
                    </a:cubicBezTo>
                    <a:cubicBezTo>
                      <a:pt x="141947" y="60599"/>
                      <a:pt x="116606" y="82196"/>
                      <a:pt x="88849" y="82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" name="Полилиния: фигура 63"/>
              <p:cNvSpPr/>
              <p:nvPr/>
            </p:nvSpPr>
            <p:spPr bwMode="auto">
              <a:xfrm>
                <a:off x="9642238" y="4079308"/>
                <a:ext cx="94841" cy="170667"/>
              </a:xfrm>
              <a:custGeom>
                <a:avLst/>
                <a:gdLst>
                  <a:gd name="connsiteX0" fmla="*/ 49167 w 94841"/>
                  <a:gd name="connsiteY0" fmla="*/ 170667 h 170667"/>
                  <a:gd name="connsiteX1" fmla="*/ 94829 w 94841"/>
                  <a:gd name="connsiteY1" fmla="*/ 81238 h 170667"/>
                  <a:gd name="connsiteX2" fmla="*/ 45800 w 94841"/>
                  <a:gd name="connsiteY2" fmla="*/ 0 h 170667"/>
                  <a:gd name="connsiteX3" fmla="*/ 13 w 94841"/>
                  <a:gd name="connsiteY3" fmla="*/ 83109 h 170667"/>
                  <a:gd name="connsiteX4" fmla="*/ 49167 w 94841"/>
                  <a:gd name="connsiteY4" fmla="*/ 170667 h 170667"/>
                  <a:gd name="connsiteX5" fmla="*/ 46132 w 94841"/>
                  <a:gd name="connsiteY5" fmla="*/ 16873 h 170667"/>
                  <a:gd name="connsiteX6" fmla="*/ 82186 w 94841"/>
                  <a:gd name="connsiteY6" fmla="*/ 81486 h 170667"/>
                  <a:gd name="connsiteX7" fmla="*/ 48810 w 94841"/>
                  <a:gd name="connsiteY7" fmla="*/ 152588 h 170667"/>
                  <a:gd name="connsiteX8" fmla="*/ 12655 w 94841"/>
                  <a:gd name="connsiteY8" fmla="*/ 82858 h 170667"/>
                  <a:gd name="connsiteX9" fmla="*/ 46132 w 94841"/>
                  <a:gd name="connsiteY9" fmla="*/ 16873 h 170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841" h="170667" fill="norm" stroke="1" extrusionOk="0">
                    <a:moveTo>
                      <a:pt x="49167" y="170667"/>
                    </a:moveTo>
                    <a:cubicBezTo>
                      <a:pt x="49167" y="170667"/>
                      <a:pt x="95724" y="126621"/>
                      <a:pt x="94829" y="81238"/>
                    </a:cubicBezTo>
                    <a:cubicBezTo>
                      <a:pt x="93934" y="35855"/>
                      <a:pt x="45800" y="0"/>
                      <a:pt x="45800" y="0"/>
                    </a:cubicBezTo>
                    <a:cubicBezTo>
                      <a:pt x="45800" y="0"/>
                      <a:pt x="-883" y="37726"/>
                      <a:pt x="13" y="83109"/>
                    </a:cubicBezTo>
                    <a:cubicBezTo>
                      <a:pt x="908" y="128492"/>
                      <a:pt x="49167" y="170667"/>
                      <a:pt x="49167" y="170667"/>
                    </a:cubicBezTo>
                    <a:close/>
                    <a:moveTo>
                      <a:pt x="46132" y="16873"/>
                    </a:moveTo>
                    <a:cubicBezTo>
                      <a:pt x="58637" y="28386"/>
                      <a:pt x="81630" y="53329"/>
                      <a:pt x="82186" y="81486"/>
                    </a:cubicBezTo>
                    <a:cubicBezTo>
                      <a:pt x="82742" y="109643"/>
                      <a:pt x="61141" y="138472"/>
                      <a:pt x="48810" y="152588"/>
                    </a:cubicBezTo>
                    <a:cubicBezTo>
                      <a:pt x="35928" y="138964"/>
                      <a:pt x="13211" y="111015"/>
                      <a:pt x="12655" y="82858"/>
                    </a:cubicBezTo>
                    <a:cubicBezTo>
                      <a:pt x="12100" y="54701"/>
                      <a:pt x="34092" y="28870"/>
                      <a:pt x="46132" y="168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Полилиния: фигура 44"/>
              <p:cNvSpPr/>
              <p:nvPr/>
            </p:nvSpPr>
            <p:spPr bwMode="auto">
              <a:xfrm>
                <a:off x="9842764" y="4071288"/>
                <a:ext cx="94841" cy="170667"/>
              </a:xfrm>
              <a:custGeom>
                <a:avLst/>
                <a:gdLst>
                  <a:gd name="connsiteX0" fmla="*/ 49167 w 94841"/>
                  <a:gd name="connsiteY0" fmla="*/ 170667 h 170667"/>
                  <a:gd name="connsiteX1" fmla="*/ 94829 w 94841"/>
                  <a:gd name="connsiteY1" fmla="*/ 81238 h 170667"/>
                  <a:gd name="connsiteX2" fmla="*/ 45800 w 94841"/>
                  <a:gd name="connsiteY2" fmla="*/ 0 h 170667"/>
                  <a:gd name="connsiteX3" fmla="*/ 13 w 94841"/>
                  <a:gd name="connsiteY3" fmla="*/ 83109 h 170667"/>
                  <a:gd name="connsiteX4" fmla="*/ 49167 w 94841"/>
                  <a:gd name="connsiteY4" fmla="*/ 170667 h 170667"/>
                  <a:gd name="connsiteX5" fmla="*/ 46132 w 94841"/>
                  <a:gd name="connsiteY5" fmla="*/ 16873 h 170667"/>
                  <a:gd name="connsiteX6" fmla="*/ 82186 w 94841"/>
                  <a:gd name="connsiteY6" fmla="*/ 81486 h 170667"/>
                  <a:gd name="connsiteX7" fmla="*/ 48810 w 94841"/>
                  <a:gd name="connsiteY7" fmla="*/ 152588 h 170667"/>
                  <a:gd name="connsiteX8" fmla="*/ 12655 w 94841"/>
                  <a:gd name="connsiteY8" fmla="*/ 82858 h 170667"/>
                  <a:gd name="connsiteX9" fmla="*/ 46132 w 94841"/>
                  <a:gd name="connsiteY9" fmla="*/ 16873 h 170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841" h="170667" fill="norm" stroke="1" extrusionOk="0">
                    <a:moveTo>
                      <a:pt x="49167" y="170667"/>
                    </a:moveTo>
                    <a:cubicBezTo>
                      <a:pt x="49167" y="170667"/>
                      <a:pt x="95724" y="126621"/>
                      <a:pt x="94829" y="81238"/>
                    </a:cubicBezTo>
                    <a:cubicBezTo>
                      <a:pt x="93934" y="35855"/>
                      <a:pt x="45800" y="0"/>
                      <a:pt x="45800" y="0"/>
                    </a:cubicBezTo>
                    <a:cubicBezTo>
                      <a:pt x="45800" y="0"/>
                      <a:pt x="-883" y="37726"/>
                      <a:pt x="13" y="83109"/>
                    </a:cubicBezTo>
                    <a:cubicBezTo>
                      <a:pt x="908" y="128492"/>
                      <a:pt x="49167" y="170667"/>
                      <a:pt x="49167" y="170667"/>
                    </a:cubicBezTo>
                    <a:close/>
                    <a:moveTo>
                      <a:pt x="46132" y="16873"/>
                    </a:moveTo>
                    <a:cubicBezTo>
                      <a:pt x="58637" y="28386"/>
                      <a:pt x="81630" y="53329"/>
                      <a:pt x="82186" y="81486"/>
                    </a:cubicBezTo>
                    <a:cubicBezTo>
                      <a:pt x="82742" y="109643"/>
                      <a:pt x="61141" y="138472"/>
                      <a:pt x="48810" y="152588"/>
                    </a:cubicBezTo>
                    <a:cubicBezTo>
                      <a:pt x="35928" y="138964"/>
                      <a:pt x="13211" y="111015"/>
                      <a:pt x="12655" y="82858"/>
                    </a:cubicBezTo>
                    <a:cubicBezTo>
                      <a:pt x="12100" y="54701"/>
                      <a:pt x="34092" y="28870"/>
                      <a:pt x="46132" y="168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Полилиния: фигура 45"/>
              <p:cNvSpPr/>
              <p:nvPr/>
            </p:nvSpPr>
            <p:spPr bwMode="auto">
              <a:xfrm rot="19502646">
                <a:off x="9979122" y="4127436"/>
                <a:ext cx="94841" cy="170667"/>
              </a:xfrm>
              <a:custGeom>
                <a:avLst/>
                <a:gdLst>
                  <a:gd name="connsiteX0" fmla="*/ 49167 w 94841"/>
                  <a:gd name="connsiteY0" fmla="*/ 170667 h 170667"/>
                  <a:gd name="connsiteX1" fmla="*/ 94829 w 94841"/>
                  <a:gd name="connsiteY1" fmla="*/ 81238 h 170667"/>
                  <a:gd name="connsiteX2" fmla="*/ 45800 w 94841"/>
                  <a:gd name="connsiteY2" fmla="*/ 0 h 170667"/>
                  <a:gd name="connsiteX3" fmla="*/ 13 w 94841"/>
                  <a:gd name="connsiteY3" fmla="*/ 83109 h 170667"/>
                  <a:gd name="connsiteX4" fmla="*/ 49167 w 94841"/>
                  <a:gd name="connsiteY4" fmla="*/ 170667 h 170667"/>
                  <a:gd name="connsiteX5" fmla="*/ 46132 w 94841"/>
                  <a:gd name="connsiteY5" fmla="*/ 16873 h 170667"/>
                  <a:gd name="connsiteX6" fmla="*/ 82186 w 94841"/>
                  <a:gd name="connsiteY6" fmla="*/ 81486 h 170667"/>
                  <a:gd name="connsiteX7" fmla="*/ 48810 w 94841"/>
                  <a:gd name="connsiteY7" fmla="*/ 152588 h 170667"/>
                  <a:gd name="connsiteX8" fmla="*/ 12655 w 94841"/>
                  <a:gd name="connsiteY8" fmla="*/ 82858 h 170667"/>
                  <a:gd name="connsiteX9" fmla="*/ 46132 w 94841"/>
                  <a:gd name="connsiteY9" fmla="*/ 16873 h 170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841" h="170667" fill="norm" stroke="1" extrusionOk="0">
                    <a:moveTo>
                      <a:pt x="49167" y="170667"/>
                    </a:moveTo>
                    <a:cubicBezTo>
                      <a:pt x="49167" y="170667"/>
                      <a:pt x="95724" y="126621"/>
                      <a:pt x="94829" y="81238"/>
                    </a:cubicBezTo>
                    <a:cubicBezTo>
                      <a:pt x="93934" y="35855"/>
                      <a:pt x="45800" y="0"/>
                      <a:pt x="45800" y="0"/>
                    </a:cubicBezTo>
                    <a:cubicBezTo>
                      <a:pt x="45800" y="0"/>
                      <a:pt x="-883" y="37726"/>
                      <a:pt x="13" y="83109"/>
                    </a:cubicBezTo>
                    <a:cubicBezTo>
                      <a:pt x="908" y="128492"/>
                      <a:pt x="49167" y="170667"/>
                      <a:pt x="49167" y="170667"/>
                    </a:cubicBezTo>
                    <a:close/>
                    <a:moveTo>
                      <a:pt x="46132" y="16873"/>
                    </a:moveTo>
                    <a:cubicBezTo>
                      <a:pt x="58637" y="28386"/>
                      <a:pt x="81630" y="53329"/>
                      <a:pt x="82186" y="81486"/>
                    </a:cubicBezTo>
                    <a:cubicBezTo>
                      <a:pt x="82742" y="109643"/>
                      <a:pt x="61141" y="138472"/>
                      <a:pt x="48810" y="152588"/>
                    </a:cubicBezTo>
                    <a:cubicBezTo>
                      <a:pt x="35928" y="138964"/>
                      <a:pt x="13211" y="111015"/>
                      <a:pt x="12655" y="82858"/>
                    </a:cubicBezTo>
                    <a:cubicBezTo>
                      <a:pt x="12100" y="54701"/>
                      <a:pt x="34092" y="28870"/>
                      <a:pt x="46132" y="168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" name="Полилиния: фигура 47"/>
              <p:cNvSpPr/>
              <p:nvPr/>
            </p:nvSpPr>
            <p:spPr bwMode="auto">
              <a:xfrm rot="6201123">
                <a:off x="9897327" y="4235102"/>
                <a:ext cx="121541" cy="121548"/>
              </a:xfrm>
              <a:custGeom>
                <a:avLst/>
                <a:gdLst>
                  <a:gd name="connsiteX0" fmla="*/ 16096 w 121541"/>
                  <a:gd name="connsiteY0" fmla="*/ 121545 h 121548"/>
                  <a:gd name="connsiteX1" fmla="*/ 92406 w 121541"/>
                  <a:gd name="connsiteY1" fmla="*/ 96192 h 121548"/>
                  <a:gd name="connsiteX2" fmla="*/ 121464 w 121541"/>
                  <a:gd name="connsiteY2" fmla="*/ 77 h 121548"/>
                  <a:gd name="connsiteX3" fmla="*/ 116984 w 121541"/>
                  <a:gd name="connsiteY3" fmla="*/ 0 h 121548"/>
                  <a:gd name="connsiteX4" fmla="*/ 25348 w 121541"/>
                  <a:gd name="connsiteY4" fmla="*/ 29135 h 121548"/>
                  <a:gd name="connsiteX5" fmla="*/ 763 w 121541"/>
                  <a:gd name="connsiteY5" fmla="*/ 120786 h 121548"/>
                  <a:gd name="connsiteX6" fmla="*/ 16096 w 121541"/>
                  <a:gd name="connsiteY6" fmla="*/ 121545 h 121548"/>
                  <a:gd name="connsiteX7" fmla="*/ 34292 w 121541"/>
                  <a:gd name="connsiteY7" fmla="*/ 38077 h 121548"/>
                  <a:gd name="connsiteX8" fmla="*/ 108754 w 121541"/>
                  <a:gd name="connsiteY8" fmla="*/ 12846 h 121548"/>
                  <a:gd name="connsiteX9" fmla="*/ 83465 w 121541"/>
                  <a:gd name="connsiteY9" fmla="*/ 87253 h 121548"/>
                  <a:gd name="connsiteX10" fmla="*/ 16094 w 121541"/>
                  <a:gd name="connsiteY10" fmla="*/ 108900 h 121548"/>
                  <a:gd name="connsiteX11" fmla="*/ 12667 w 121541"/>
                  <a:gd name="connsiteY11" fmla="*/ 108862 h 121548"/>
                  <a:gd name="connsiteX12" fmla="*/ 34292 w 121541"/>
                  <a:gd name="connsiteY12" fmla="*/ 38079 h 121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1541" h="121548" fill="norm" stroke="1" extrusionOk="0">
                    <a:moveTo>
                      <a:pt x="16096" y="121545"/>
                    </a:moveTo>
                    <a:cubicBezTo>
                      <a:pt x="35937" y="121545"/>
                      <a:pt x="70544" y="118059"/>
                      <a:pt x="92406" y="96192"/>
                    </a:cubicBezTo>
                    <a:cubicBezTo>
                      <a:pt x="124503" y="64096"/>
                      <a:pt x="121464" y="77"/>
                      <a:pt x="121464" y="77"/>
                    </a:cubicBezTo>
                    <a:cubicBezTo>
                      <a:pt x="121464" y="77"/>
                      <a:pt x="119843" y="-1"/>
                      <a:pt x="116984" y="0"/>
                    </a:cubicBezTo>
                    <a:cubicBezTo>
                      <a:pt x="101888" y="0"/>
                      <a:pt x="52334" y="2150"/>
                      <a:pt x="25348" y="29135"/>
                    </a:cubicBezTo>
                    <a:cubicBezTo>
                      <a:pt x="-6746" y="61235"/>
                      <a:pt x="763" y="120786"/>
                      <a:pt x="763" y="120786"/>
                    </a:cubicBezTo>
                    <a:cubicBezTo>
                      <a:pt x="5856" y="121328"/>
                      <a:pt x="10975" y="121582"/>
                      <a:pt x="16096" y="121545"/>
                    </a:cubicBezTo>
                    <a:close/>
                    <a:moveTo>
                      <a:pt x="34292" y="38077"/>
                    </a:moveTo>
                    <a:cubicBezTo>
                      <a:pt x="54278" y="18090"/>
                      <a:pt x="90098" y="13716"/>
                      <a:pt x="108754" y="12846"/>
                    </a:cubicBezTo>
                    <a:cubicBezTo>
                      <a:pt x="107737" y="33928"/>
                      <a:pt x="102189" y="68531"/>
                      <a:pt x="83465" y="87253"/>
                    </a:cubicBezTo>
                    <a:cubicBezTo>
                      <a:pt x="64630" y="106088"/>
                      <a:pt x="33170" y="108900"/>
                      <a:pt x="16094" y="108900"/>
                    </a:cubicBezTo>
                    <a:cubicBezTo>
                      <a:pt x="14890" y="108900"/>
                      <a:pt x="13744" y="108886"/>
                      <a:pt x="12667" y="108862"/>
                    </a:cubicBezTo>
                    <a:cubicBezTo>
                      <a:pt x="12267" y="91914"/>
                      <a:pt x="14263" y="58108"/>
                      <a:pt x="34292" y="380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9" name="Полилиния: фигура 48"/>
              <p:cNvSpPr/>
              <p:nvPr/>
            </p:nvSpPr>
            <p:spPr bwMode="auto">
              <a:xfrm>
                <a:off x="9576487" y="4219060"/>
                <a:ext cx="121541" cy="121548"/>
              </a:xfrm>
              <a:custGeom>
                <a:avLst/>
                <a:gdLst>
                  <a:gd name="connsiteX0" fmla="*/ 16096 w 121541"/>
                  <a:gd name="connsiteY0" fmla="*/ 121545 h 121548"/>
                  <a:gd name="connsiteX1" fmla="*/ 92406 w 121541"/>
                  <a:gd name="connsiteY1" fmla="*/ 96192 h 121548"/>
                  <a:gd name="connsiteX2" fmla="*/ 121464 w 121541"/>
                  <a:gd name="connsiteY2" fmla="*/ 77 h 121548"/>
                  <a:gd name="connsiteX3" fmla="*/ 116984 w 121541"/>
                  <a:gd name="connsiteY3" fmla="*/ 0 h 121548"/>
                  <a:gd name="connsiteX4" fmla="*/ 25348 w 121541"/>
                  <a:gd name="connsiteY4" fmla="*/ 29135 h 121548"/>
                  <a:gd name="connsiteX5" fmla="*/ 763 w 121541"/>
                  <a:gd name="connsiteY5" fmla="*/ 120786 h 121548"/>
                  <a:gd name="connsiteX6" fmla="*/ 16096 w 121541"/>
                  <a:gd name="connsiteY6" fmla="*/ 121545 h 121548"/>
                  <a:gd name="connsiteX7" fmla="*/ 34292 w 121541"/>
                  <a:gd name="connsiteY7" fmla="*/ 38077 h 121548"/>
                  <a:gd name="connsiteX8" fmla="*/ 108754 w 121541"/>
                  <a:gd name="connsiteY8" fmla="*/ 12846 h 121548"/>
                  <a:gd name="connsiteX9" fmla="*/ 83465 w 121541"/>
                  <a:gd name="connsiteY9" fmla="*/ 87253 h 121548"/>
                  <a:gd name="connsiteX10" fmla="*/ 16094 w 121541"/>
                  <a:gd name="connsiteY10" fmla="*/ 108900 h 121548"/>
                  <a:gd name="connsiteX11" fmla="*/ 12667 w 121541"/>
                  <a:gd name="connsiteY11" fmla="*/ 108862 h 121548"/>
                  <a:gd name="connsiteX12" fmla="*/ 34292 w 121541"/>
                  <a:gd name="connsiteY12" fmla="*/ 38079 h 121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1541" h="121548" fill="norm" stroke="1" extrusionOk="0">
                    <a:moveTo>
                      <a:pt x="16096" y="121545"/>
                    </a:moveTo>
                    <a:cubicBezTo>
                      <a:pt x="35937" y="121545"/>
                      <a:pt x="70544" y="118059"/>
                      <a:pt x="92406" y="96192"/>
                    </a:cubicBezTo>
                    <a:cubicBezTo>
                      <a:pt x="124503" y="64096"/>
                      <a:pt x="121464" y="77"/>
                      <a:pt x="121464" y="77"/>
                    </a:cubicBezTo>
                    <a:cubicBezTo>
                      <a:pt x="121464" y="77"/>
                      <a:pt x="119843" y="-1"/>
                      <a:pt x="116984" y="0"/>
                    </a:cubicBezTo>
                    <a:cubicBezTo>
                      <a:pt x="101888" y="0"/>
                      <a:pt x="52334" y="2150"/>
                      <a:pt x="25348" y="29135"/>
                    </a:cubicBezTo>
                    <a:cubicBezTo>
                      <a:pt x="-6746" y="61235"/>
                      <a:pt x="763" y="120786"/>
                      <a:pt x="763" y="120786"/>
                    </a:cubicBezTo>
                    <a:cubicBezTo>
                      <a:pt x="5856" y="121328"/>
                      <a:pt x="10975" y="121582"/>
                      <a:pt x="16096" y="121545"/>
                    </a:cubicBezTo>
                    <a:close/>
                    <a:moveTo>
                      <a:pt x="34292" y="38077"/>
                    </a:moveTo>
                    <a:cubicBezTo>
                      <a:pt x="54278" y="18090"/>
                      <a:pt x="90098" y="13716"/>
                      <a:pt x="108754" y="12846"/>
                    </a:cubicBezTo>
                    <a:cubicBezTo>
                      <a:pt x="107737" y="33928"/>
                      <a:pt x="102189" y="68531"/>
                      <a:pt x="83465" y="87253"/>
                    </a:cubicBezTo>
                    <a:cubicBezTo>
                      <a:pt x="64630" y="106088"/>
                      <a:pt x="33170" y="108900"/>
                      <a:pt x="16094" y="108900"/>
                    </a:cubicBezTo>
                    <a:cubicBezTo>
                      <a:pt x="14890" y="108900"/>
                      <a:pt x="13744" y="108886"/>
                      <a:pt x="12667" y="108862"/>
                    </a:cubicBezTo>
                    <a:cubicBezTo>
                      <a:pt x="12267" y="91914"/>
                      <a:pt x="14263" y="58108"/>
                      <a:pt x="34292" y="380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62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44" name="TextBox 43"/>
            <p:cNvSpPr txBox="1"/>
            <p:nvPr/>
          </p:nvSpPr>
          <p:spPr bwMode="auto">
            <a:xfrm>
              <a:off x="3034899" y="4654250"/>
              <a:ext cx="2536722" cy="1083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ru-RU" sz="2000" b="1" i="1">
                  <a:solidFill>
                    <a:srgbClr val="55210F"/>
                  </a:solidFill>
                </a:rPr>
                <a:t>3. Передаёт</a:t>
              </a:r>
              <a:r>
                <a:rPr lang="en-US" sz="2000" b="1" i="1">
                  <a:solidFill>
                    <a:srgbClr val="55210F"/>
                  </a:solidFill>
                </a:rPr>
                <a:t>/</a:t>
              </a:r>
              <a:endParaRPr lang="ru-RU" sz="2000" b="1" i="1">
                <a:solidFill>
                  <a:srgbClr val="55210F"/>
                </a:solidFill>
              </a:endParaRPr>
            </a:p>
            <a:p>
              <a:pPr>
                <a:lnSpc>
                  <a:spcPct val="80000"/>
                </a:lnSpc>
                <a:defRPr/>
              </a:pPr>
              <a:r>
                <a:rPr lang="ru-RU" sz="2000" b="1" i="1">
                  <a:solidFill>
                    <a:srgbClr val="55210F"/>
                  </a:solidFill>
                </a:rPr>
                <a:t>поставляет часть взращенной птицы в СПоК</a:t>
              </a:r>
              <a:endParaRPr/>
            </a:p>
          </p:txBody>
        </p:sp>
        <p:cxnSp>
          <p:nvCxnSpPr>
            <p:cNvPr id="47" name="Прямая со стрелкой 46"/>
            <p:cNvCxnSpPr>
              <a:cxnSpLocks/>
            </p:cNvCxnSpPr>
            <p:nvPr/>
          </p:nvCxnSpPr>
          <p:spPr bwMode="auto">
            <a:xfrm>
              <a:off x="4184169" y="3870774"/>
              <a:ext cx="687358" cy="0"/>
            </a:xfrm>
            <a:prstGeom prst="straightConnector1">
              <a:avLst/>
            </a:prstGeom>
            <a:ln w="57150">
              <a:solidFill>
                <a:srgbClr val="ED513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Рисунок 49" descr="Петух контур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4136080" y="3931728"/>
              <a:ext cx="577841" cy="577841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 bwMode="auto">
            <a:xfrm>
              <a:off x="6626106" y="4618258"/>
              <a:ext cx="2743240" cy="1083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0000"/>
                </a:lnSpc>
                <a:defRPr/>
              </a:pPr>
              <a:r>
                <a:rPr lang="ru-RU" sz="2000" b="1" i="1">
                  <a:solidFill>
                    <a:srgbClr val="55210F"/>
                  </a:solidFill>
                </a:rPr>
                <a:t>3. Оплачивает целевой членский взнос в натуральной форме</a:t>
              </a:r>
              <a:endParaRPr/>
            </a:p>
          </p:txBody>
        </p:sp>
        <p:cxnSp>
          <p:nvCxnSpPr>
            <p:cNvPr id="52" name="Прямая со стрелкой 51"/>
            <p:cNvCxnSpPr>
              <a:cxnSpLocks/>
            </p:cNvCxnSpPr>
            <p:nvPr/>
          </p:nvCxnSpPr>
          <p:spPr bwMode="auto">
            <a:xfrm flipH="1">
              <a:off x="7027495" y="3937377"/>
              <a:ext cx="798344" cy="0"/>
            </a:xfrm>
            <a:prstGeom prst="straightConnector1">
              <a:avLst/>
            </a:prstGeom>
            <a:ln w="57150">
              <a:solidFill>
                <a:srgbClr val="55210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Рисунок 53" descr="Зернистость контур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2408892" y="3961726"/>
              <a:ext cx="606936" cy="606936"/>
            </a:xfrm>
            <a:prstGeom prst="rect">
              <a:avLst/>
            </a:prstGeom>
          </p:spPr>
        </p:pic>
        <p:pic>
          <p:nvPicPr>
            <p:cNvPr id="55" name="Рисунок 54" descr="Зернистость контур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7208205" y="4001786"/>
              <a:ext cx="606936" cy="606936"/>
            </a:xfrm>
            <a:prstGeom prst="rect">
              <a:avLst/>
            </a:prstGeom>
          </p:spPr>
        </p:pic>
        <p:cxnSp>
          <p:nvCxnSpPr>
            <p:cNvPr id="66" name="Прямая со стрелкой 65"/>
            <p:cNvCxnSpPr>
              <a:cxnSpLocks/>
            </p:cNvCxnSpPr>
            <p:nvPr/>
          </p:nvCxnSpPr>
          <p:spPr bwMode="auto">
            <a:xfrm flipV="1">
              <a:off x="5185853" y="1688142"/>
              <a:ext cx="0" cy="1145399"/>
            </a:xfrm>
            <a:prstGeom prst="straightConnector1">
              <a:avLst/>
            </a:prstGeom>
            <a:ln w="57150">
              <a:solidFill>
                <a:srgbClr val="ED513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Рисунок 68" descr="Петух контур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5225611" y="1196549"/>
              <a:ext cx="577841" cy="577841"/>
            </a:xfrm>
            <a:prstGeom prst="rect">
              <a:avLst/>
            </a:prstGeom>
          </p:spPr>
        </p:pic>
        <p:cxnSp>
          <p:nvCxnSpPr>
            <p:cNvPr id="70" name="Прямая со стрелкой 69"/>
            <p:cNvCxnSpPr>
              <a:cxnSpLocks/>
            </p:cNvCxnSpPr>
            <p:nvPr/>
          </p:nvCxnSpPr>
          <p:spPr bwMode="auto">
            <a:xfrm flipV="1">
              <a:off x="6599163" y="1625931"/>
              <a:ext cx="0" cy="1145399"/>
            </a:xfrm>
            <a:prstGeom prst="straightConnector1">
              <a:avLst/>
            </a:prstGeom>
            <a:ln w="57150">
              <a:solidFill>
                <a:srgbClr val="55210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Рисунок 70" descr="Зернистость контур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5937907" y="1196549"/>
              <a:ext cx="606936" cy="606936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 bwMode="auto">
            <a:xfrm>
              <a:off x="4373279" y="529110"/>
              <a:ext cx="3185190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ru-RU" sz="2000" b="1" i="1">
                  <a:solidFill>
                    <a:srgbClr val="55210F"/>
                  </a:solidFill>
                </a:rPr>
                <a:t>СПоК реализует излишки продукции на рынок</a:t>
              </a:r>
              <a:endParaRPr/>
            </a:p>
          </p:txBody>
        </p:sp>
      </p:grpSp>
      <p:pic>
        <p:nvPicPr>
          <p:cNvPr id="76" name="Рисунок 75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0" y="6713448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0652" y="3180441"/>
            <a:ext cx="7142029" cy="320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73746" y="250218"/>
            <a:ext cx="6147602" cy="420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 bwMode="auto">
          <a:xfrm>
            <a:off x="426444" y="311149"/>
            <a:ext cx="5419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b="1">
                <a:solidFill>
                  <a:srgbClr val="55210F"/>
                </a:solidFill>
                <a:latin typeface="Play"/>
              </a:rPr>
              <a:t>СПССК «Лукоморье»</a:t>
            </a: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311149"/>
            <a:ext cx="254000" cy="725837"/>
          </a:xfrm>
          <a:prstGeom prst="rect">
            <a:avLst/>
          </a:prstGeom>
          <a:solidFill>
            <a:srgbClr val="552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285132" y="231745"/>
            <a:ext cx="11621735" cy="5738648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3800" b="1" i="0">
                <a:solidFill>
                  <a:srgbClr val="ED5136"/>
                </a:solidFill>
              </a:rPr>
              <a:t>ДОГОВОР НА ПЕРЕРАБОТКУ ДАВАЛЬЧЕСКОГО СЫРЬЯ</a:t>
            </a:r>
            <a:endParaRPr/>
          </a:p>
          <a:p>
            <a:pPr marL="0" indent="0" algn="ctr">
              <a:buNone/>
              <a:defRPr/>
            </a:pPr>
            <a:r>
              <a:rPr lang="ru-RU" sz="4400" b="1" i="0">
                <a:solidFill>
                  <a:srgbClr val="ED5136"/>
                </a:solidFill>
              </a:rPr>
              <a:t>Договор подряда </a:t>
            </a:r>
            <a:endParaRPr/>
          </a:p>
          <a:p>
            <a:pPr marL="0" indent="0" algn="ctr">
              <a:spcBef>
                <a:spcPts val="3600"/>
              </a:spcBef>
              <a:buNone/>
              <a:defRPr/>
            </a:pPr>
            <a:r>
              <a:rPr lang="ru-RU" sz="3200" b="1" i="0">
                <a:solidFill>
                  <a:srgbClr val="55210F"/>
                </a:solidFill>
              </a:rPr>
              <a:t>По договору на переработку давальческого сырья, как и по договору подряда, одна сторона (переработчик) обязуется выполнить по заданию другой стороны (давальца) переработку сырья и сдать продукт переработки заказчику переработки в установленный срок, а заказчик переработки (давалец) обязуется принять результат работы и оплатить его (уплатить цену работы)</a:t>
            </a:r>
            <a:endParaRPr lang="ru-RU" sz="3200" b="1">
              <a:solidFill>
                <a:srgbClr val="55210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26123" y="5481028"/>
            <a:ext cx="11939752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200" b="1" i="1">
                <a:solidFill>
                  <a:srgbClr val="ED5136"/>
                </a:solidFill>
              </a:rPr>
              <a:t> Оформляя договор на выполнение работ, составляется акт передачи давальческого сырья и накладную по форме № М-15 </a:t>
            </a:r>
            <a:endParaRPr lang="ru-RU" sz="3200" b="1" i="1">
              <a:solidFill>
                <a:srgbClr val="ED513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человек, внутренний, кухня, готовится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42544" y="288931"/>
            <a:ext cx="5343863" cy="3570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39021" y="251087"/>
            <a:ext cx="2968831" cy="5421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696678" y="2454528"/>
            <a:ext cx="2142343" cy="3911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5400000">
            <a:off x="-895590" y="2925012"/>
            <a:ext cx="4369565" cy="20162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188451" y="4212661"/>
            <a:ext cx="4852047" cy="2238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2116" y="238853"/>
            <a:ext cx="10891684" cy="1325563"/>
          </a:xfr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rgbClr val="ED5136"/>
                </a:solidFill>
                <a:latin typeface="Calibri"/>
              </a:rPr>
              <a:t>Что необходимо, чтобы запускать </a:t>
            </a:r>
            <a:br>
              <a:rPr lang="ru-RU" b="1">
                <a:solidFill>
                  <a:srgbClr val="ED5136"/>
                </a:solidFill>
                <a:latin typeface="Calibri"/>
              </a:rPr>
            </a:br>
            <a:r>
              <a:rPr lang="ru-RU" b="1">
                <a:solidFill>
                  <a:srgbClr val="ED5136"/>
                </a:solidFill>
                <a:latin typeface="Calibri"/>
              </a:rPr>
              <a:t>Целевую Программу в кооперативе: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462116" y="1956229"/>
            <a:ext cx="10515600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Возможность Устава.</a:t>
            </a:r>
            <a:endParaRPr/>
          </a:p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Положение о целевой программе.</a:t>
            </a:r>
            <a:endParaRPr/>
          </a:p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Протокол утверждения целевой программы.</a:t>
            </a:r>
            <a:endParaRPr/>
          </a:p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Реестры участников целевой программы.</a:t>
            </a:r>
            <a:endParaRPr/>
          </a:p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Договор</a:t>
            </a:r>
            <a:r>
              <a:rPr lang="en-US" sz="3200" b="1">
                <a:solidFill>
                  <a:srgbClr val="55210F"/>
                </a:solidFill>
              </a:rPr>
              <a:t>/</a:t>
            </a:r>
            <a:r>
              <a:rPr lang="ru-RU" sz="3200" b="1">
                <a:solidFill>
                  <a:srgbClr val="55210F"/>
                </a:solidFill>
              </a:rPr>
              <a:t>соглашение об участии в целевой программе кооператива.</a:t>
            </a:r>
            <a:endParaRPr/>
          </a:p>
          <a:p>
            <a:pPr>
              <a:defRPr/>
            </a:pPr>
            <a:r>
              <a:rPr lang="ru-RU" sz="3200" b="1">
                <a:solidFill>
                  <a:srgbClr val="55210F"/>
                </a:solidFill>
              </a:rPr>
              <a:t>Акты, промежуточные акты (передаточные акты, акты выполненных работ).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22514" y="245382"/>
            <a:ext cx="11386457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>
                <a:solidFill>
                  <a:srgbClr val="ED5136"/>
                </a:solidFill>
                <a:latin typeface="Calibri"/>
              </a:rPr>
              <a:t>Структура договора</a:t>
            </a:r>
            <a:r>
              <a:rPr lang="en-US" b="1">
                <a:solidFill>
                  <a:srgbClr val="ED5136"/>
                </a:solidFill>
                <a:latin typeface="Calibri"/>
              </a:rPr>
              <a:t>/</a:t>
            </a:r>
            <a:r>
              <a:rPr lang="ru-RU" b="1">
                <a:solidFill>
                  <a:srgbClr val="ED5136"/>
                </a:solidFill>
                <a:latin typeface="Calibri"/>
              </a:rPr>
              <a:t>соглашения об участии в целевой программе кооператива: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22514" y="1836510"/>
            <a:ext cx="10515600" cy="477610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ru-RU" b="1">
                <a:solidFill>
                  <a:srgbClr val="55210F"/>
                </a:solidFill>
                <a:ea typeface="Arial Unicode MS"/>
                <a:cs typeface="Tahoma"/>
              </a:rPr>
              <a:t>Предмет договора.</a:t>
            </a:r>
            <a:endParaRPr/>
          </a:p>
          <a:p>
            <a:pPr marL="514350" indent="-514350">
              <a:buFont typeface="+mj-lt"/>
              <a:buAutoNum type="arabicPeriod"/>
              <a:defRPr/>
            </a:pPr>
            <a:r>
              <a:rPr lang="ru-RU" b="1">
                <a:solidFill>
                  <a:srgbClr val="55210F"/>
                </a:solidFill>
                <a:ea typeface="Arial Unicode MS"/>
                <a:cs typeface="Tahoma"/>
              </a:rPr>
              <a:t>Общие положения и основные понятия.</a:t>
            </a:r>
            <a:endParaRPr/>
          </a:p>
          <a:p>
            <a:pPr marL="514350" indent="-514350">
              <a:buFont typeface="+mj-lt"/>
              <a:buAutoNum type="arabicPeriod"/>
              <a:defRPr/>
            </a:pPr>
            <a:r>
              <a:rPr lang="ru-RU" b="1">
                <a:solidFill>
                  <a:srgbClr val="55210F"/>
                </a:solidFill>
                <a:ea typeface="Times New Roman"/>
                <a:cs typeface="Tahoma"/>
              </a:rPr>
              <a:t>Цена и условия участия в целевой программе.</a:t>
            </a:r>
            <a:endParaRPr lang="ru-RU" b="1">
              <a:solidFill>
                <a:srgbClr val="55210F"/>
              </a:solidFill>
              <a:ea typeface="Arial Unicode MS"/>
              <a:cs typeface="Tahoma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b="1">
                <a:solidFill>
                  <a:srgbClr val="55210F"/>
                </a:solidFill>
                <a:ea typeface="Arial Unicode MS"/>
                <a:cs typeface="Tahoma"/>
              </a:rPr>
              <a:t>Права и обязанности  Кооператива, Члена</a:t>
            </a:r>
            <a:r>
              <a:rPr lang="en-US" b="1">
                <a:solidFill>
                  <a:srgbClr val="55210F"/>
                </a:solidFill>
                <a:ea typeface="Arial Unicode MS"/>
                <a:cs typeface="Tahoma"/>
              </a:rPr>
              <a:t>/</a:t>
            </a:r>
            <a:r>
              <a:rPr lang="ru-RU" b="1">
                <a:solidFill>
                  <a:srgbClr val="55210F"/>
                </a:solidFill>
                <a:ea typeface="Arial Unicode MS"/>
                <a:cs typeface="Tahoma"/>
              </a:rPr>
              <a:t>Ассоциированного члена кооператива.</a:t>
            </a:r>
            <a:endParaRPr/>
          </a:p>
          <a:p>
            <a:pPr marL="514350" indent="-514350">
              <a:buFont typeface="+mj-lt"/>
              <a:buAutoNum type="arabicPeriod"/>
              <a:defRPr/>
            </a:pPr>
            <a:r>
              <a:rPr lang="ru-RU" b="1">
                <a:solidFill>
                  <a:srgbClr val="55210F"/>
                </a:solidFill>
                <a:ea typeface="Times New Roman"/>
                <a:cs typeface="Tahoma"/>
              </a:rPr>
              <a:t>Порядок разрешения споров.</a:t>
            </a:r>
            <a:endParaRPr lang="ru-RU" b="1">
              <a:solidFill>
                <a:srgbClr val="55210F"/>
              </a:solidFill>
              <a:ea typeface="Arial Unicode MS"/>
              <a:cs typeface="Tahoma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b="1">
                <a:solidFill>
                  <a:srgbClr val="55210F"/>
                </a:solidFill>
                <a:ea typeface="Arial Unicode MS"/>
                <a:cs typeface="Tahoma"/>
              </a:rPr>
              <a:t>Прочие условия.</a:t>
            </a:r>
            <a:endParaRPr/>
          </a:p>
          <a:p>
            <a:pPr marL="514350" indent="-514350">
              <a:buFont typeface="+mj-lt"/>
              <a:buAutoNum type="arabicPeriod"/>
              <a:defRPr/>
            </a:pPr>
            <a:r>
              <a:rPr lang="ru-RU" b="1">
                <a:solidFill>
                  <a:srgbClr val="55210F"/>
                </a:solidFill>
                <a:ea typeface="Times New Roman"/>
                <a:cs typeface="Tahoma"/>
              </a:rPr>
              <a:t>Заключительные положения.</a:t>
            </a:r>
            <a:endParaRPr lang="ru-RU" b="1">
              <a:solidFill>
                <a:srgbClr val="55210F"/>
              </a:solidFill>
              <a:ea typeface="Arial Unicode MS"/>
              <a:cs typeface="Tahoma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b="1">
                <a:solidFill>
                  <a:srgbClr val="55210F"/>
                </a:solidFill>
                <a:cs typeface="Tahoma"/>
              </a:rPr>
              <a:t>Реквизиты сторон.</a:t>
            </a:r>
            <a:endParaRPr/>
          </a:p>
          <a:p>
            <a:pPr marL="514350" indent="-514350">
              <a:buFont typeface="+mj-lt"/>
              <a:buAutoNum type="arabicPeriod"/>
              <a:defRPr/>
            </a:pPr>
            <a:r>
              <a:rPr lang="ru-RU" b="1">
                <a:solidFill>
                  <a:srgbClr val="55210F"/>
                </a:solidFill>
                <a:cs typeface="Tahoma"/>
              </a:rPr>
              <a:t>Приложения.</a:t>
            </a:r>
            <a:endParaRPr lang="ru-RU" sz="4000" b="1">
              <a:solidFill>
                <a:srgbClr val="55210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Стрелка: шеврон 7"/>
          <p:cNvSpPr/>
          <p:nvPr/>
        </p:nvSpPr>
        <p:spPr bwMode="auto">
          <a:xfrm>
            <a:off x="432201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ОБЕСПЕЧЕНИЕ</a:t>
            </a:r>
            <a:endParaRPr/>
          </a:p>
        </p:txBody>
      </p:sp>
      <p:sp>
        <p:nvSpPr>
          <p:cNvPr id="9" name="Стрелка: шеврон 8"/>
          <p:cNvSpPr/>
          <p:nvPr/>
        </p:nvSpPr>
        <p:spPr bwMode="auto">
          <a:xfrm>
            <a:off x="3307949" y="2079100"/>
            <a:ext cx="2698111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ПРОИЗВОДСТВО</a:t>
            </a:r>
            <a:endParaRPr/>
          </a:p>
        </p:txBody>
      </p:sp>
      <p:sp>
        <p:nvSpPr>
          <p:cNvPr id="10" name="Стрелка: шеврон 9"/>
          <p:cNvSpPr/>
          <p:nvPr/>
        </p:nvSpPr>
        <p:spPr bwMode="auto">
          <a:xfrm>
            <a:off x="9060236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</a:rPr>
              <a:t>СБЫТ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86398" y="3351816"/>
            <a:ext cx="6858004" cy="154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85108" y="4777599"/>
            <a:ext cx="2375802" cy="1796360"/>
          </a:xfrm>
          <a:prstGeom prst="rect">
            <a:avLst/>
          </a:prstGeom>
        </p:spPr>
      </p:pic>
      <p:sp>
        <p:nvSpPr>
          <p:cNvPr id="12" name="Стрелка: шеврон 11"/>
          <p:cNvSpPr/>
          <p:nvPr/>
        </p:nvSpPr>
        <p:spPr bwMode="auto">
          <a:xfrm>
            <a:off x="6235207" y="2079100"/>
            <a:ext cx="2600325" cy="710732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ПЕРЕРАБОТКА</a:t>
            </a:r>
            <a:endParaRPr/>
          </a:p>
        </p:txBody>
      </p:sp>
      <p:grpSp>
        <p:nvGrpSpPr>
          <p:cNvPr id="19" name="Группа 18"/>
          <p:cNvGrpSpPr/>
          <p:nvPr/>
        </p:nvGrpSpPr>
        <p:grpSpPr bwMode="auto">
          <a:xfrm>
            <a:off x="298813" y="3181851"/>
            <a:ext cx="11361748" cy="1200330"/>
            <a:chOff x="522096" y="3087566"/>
            <a:chExt cx="11361748" cy="1200330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522096" y="3813024"/>
              <a:ext cx="3044022" cy="461665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Вовлечённость</a:t>
              </a:r>
              <a:endParaRPr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22096" y="3099554"/>
              <a:ext cx="3044022" cy="461665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Мотивация</a:t>
              </a:r>
              <a:endParaRPr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204207" y="3090964"/>
              <a:ext cx="2955851" cy="461665"/>
            </a:xfrm>
            <a:prstGeom prst="rect">
              <a:avLst/>
            </a:prstGeom>
            <a:solidFill>
              <a:srgbClr val="ED5136"/>
            </a:solidFill>
            <a:ln w="28575">
              <a:solidFill>
                <a:srgbClr val="ED513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Ответственность</a:t>
              </a:r>
              <a:endParaRPr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204208" y="3813025"/>
              <a:ext cx="2955851" cy="461665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Солидарность</a:t>
              </a:r>
              <a:endParaRPr/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283519" y="3087567"/>
              <a:ext cx="2600325" cy="1200329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Желание реинвестировать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rgbClr val="55210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720489" y="3087566"/>
              <a:ext cx="2375803" cy="1200329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Финансовое участие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23" name="Объект 2"/>
          <p:cNvSpPr txBox="1"/>
          <p:nvPr/>
        </p:nvSpPr>
        <p:spPr bwMode="auto">
          <a:xfrm>
            <a:off x="1327202" y="701127"/>
            <a:ext cx="9816010" cy="8318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1" u="sng">
                <a:solidFill>
                  <a:srgbClr val="ED5136"/>
                </a:solidFill>
              </a:rPr>
              <a:t>ВНУТРИКООПЕРАТИВНАЯ АТМОСФЕРА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52403" y="3349208"/>
            <a:ext cx="6858009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838200" y="2307263"/>
            <a:ext cx="10515600" cy="224347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7200" b="1">
                <a:solidFill>
                  <a:srgbClr val="ED5136"/>
                </a:solidFill>
              </a:rPr>
              <a:t>Что сдерживает развитие сельхозкооперации?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85813" y="3351816"/>
            <a:ext cx="6858006" cy="1543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52403" y="3349208"/>
            <a:ext cx="6858009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Объект 2"/>
          <p:cNvSpPr txBox="1"/>
          <p:nvPr/>
        </p:nvSpPr>
        <p:spPr bwMode="auto">
          <a:xfrm>
            <a:off x="2023724" y="2159118"/>
            <a:ext cx="9761959" cy="19776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1">
                <a:solidFill>
                  <a:srgbClr val="ED5136"/>
                </a:solidFill>
              </a:rPr>
              <a:t>ОБЯЗАТЕЛЬНАЯ ОТВЕТСТВЕННОСТЬ</a:t>
            </a:r>
            <a:endParaRPr/>
          </a:p>
        </p:txBody>
      </p:sp>
      <p:sp>
        <p:nvSpPr>
          <p:cNvPr id="10" name="Объект 2"/>
          <p:cNvSpPr txBox="1"/>
          <p:nvPr/>
        </p:nvSpPr>
        <p:spPr bwMode="auto">
          <a:xfrm>
            <a:off x="2023724" y="4198361"/>
            <a:ext cx="9833727" cy="15778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800" b="1">
                <a:solidFill>
                  <a:srgbClr val="ED5136"/>
                </a:solidFill>
              </a:rPr>
              <a:t>ДОБРОВОЛЬНАЯ ОТВЕТСТВЕННОСТЬ</a:t>
            </a:r>
            <a:endParaRPr/>
          </a:p>
        </p:txBody>
      </p:sp>
      <p:pic>
        <p:nvPicPr>
          <p:cNvPr id="12" name="Рисунок 11" descr="Указатель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41558" y="3851900"/>
            <a:ext cx="1293629" cy="1293629"/>
          </a:xfrm>
          <a:prstGeom prst="rect">
            <a:avLst/>
          </a:prstGeom>
        </p:spPr>
      </p:pic>
      <p:pic>
        <p:nvPicPr>
          <p:cNvPr id="16" name="Рисунок 15" descr="Молоток судьи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53022" y="1638992"/>
            <a:ext cx="1293629" cy="12936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68969" y="1558176"/>
            <a:ext cx="11662610" cy="4226260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4000" b="1" i="1">
                <a:solidFill>
                  <a:srgbClr val="57585A"/>
                </a:solidFill>
              </a:rPr>
              <a:t>п. </a:t>
            </a:r>
            <a:r>
              <a:rPr lang="ru-RU" sz="4000" b="1" i="1">
                <a:solidFill>
                  <a:srgbClr val="57585A"/>
                </a:solidFill>
              </a:rPr>
              <a:t>3. Члены потребительского кооператива обязаны в течение трёх месяцев после утверждения годовой бухгалтерской (финансовой) отчётности покрыть образовавшиеся убытки за счёт резервного фонда кооператива либо путём внесения дополнительных взносов. </a:t>
            </a:r>
            <a:endParaRPr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722474" y="236000"/>
            <a:ext cx="10309102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b="1">
                <a:solidFill>
                  <a:srgbClr val="ED5136"/>
                </a:solidFill>
                <a:latin typeface="Calibri"/>
              </a:rPr>
              <a:t>СУБСИДИАРНАЯ ОТВЕТСТВЕННОСТЬ ЧЛЕНОВ КООПЕРАТИВА </a:t>
            </a:r>
            <a:endParaRPr lang="ru-RU" sz="3200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68968" y="5522639"/>
            <a:ext cx="870566" cy="9462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383914" y="5784436"/>
            <a:ext cx="779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ED5136"/>
                </a:solidFill>
              </a:rPr>
              <a:t>ст. 37. ФЗ № 193 от 15.11.1995 г. 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2" name="Рисунок 1" descr="Молоток судьи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69514" y="389158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/>
          <p:nvPr/>
        </p:nvSpPr>
        <p:spPr bwMode="auto">
          <a:xfrm>
            <a:off x="1538682" y="410405"/>
            <a:ext cx="9465129" cy="5847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3200" b="1">
                <a:solidFill>
                  <a:srgbClr val="ED5136"/>
                </a:solidFill>
              </a:rPr>
              <a:t>ДОБРОВОЛЬНАЯ ОТВЕТСТВЕННОСТЬ</a:t>
            </a:r>
            <a:endParaRPr/>
          </a:p>
        </p:txBody>
      </p:sp>
      <p:pic>
        <p:nvPicPr>
          <p:cNvPr id="3" name="Рисунок 2" descr="Указатель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2903" y="140296"/>
            <a:ext cx="914400" cy="914400"/>
          </a:xfrm>
          <a:prstGeom prst="rect">
            <a:avLst/>
          </a:prstGeom>
        </p:spPr>
      </p:pic>
      <p:sp>
        <p:nvSpPr>
          <p:cNvPr id="4" name="Объект 2"/>
          <p:cNvSpPr txBox="1"/>
          <p:nvPr/>
        </p:nvSpPr>
        <p:spPr bwMode="auto">
          <a:xfrm>
            <a:off x="469857" y="1352990"/>
            <a:ext cx="11252286" cy="47075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600" b="1">
                <a:solidFill>
                  <a:srgbClr val="55210F"/>
                </a:solidFill>
              </a:rPr>
              <a:t>Договоры (в том числе трудовые).</a:t>
            </a:r>
            <a:endParaRPr/>
          </a:p>
          <a:p>
            <a:pPr>
              <a:defRPr/>
            </a:pPr>
            <a:r>
              <a:rPr lang="ru-RU" sz="3600" b="1">
                <a:solidFill>
                  <a:srgbClr val="55210F"/>
                </a:solidFill>
              </a:rPr>
              <a:t>Соглашения (в том числе об участие в целевых программах).</a:t>
            </a:r>
            <a:endParaRPr/>
          </a:p>
          <a:p>
            <a:pPr>
              <a:defRPr/>
            </a:pPr>
            <a:r>
              <a:rPr lang="ru-RU" sz="3600" b="1">
                <a:solidFill>
                  <a:srgbClr val="55210F"/>
                </a:solidFill>
              </a:rPr>
              <a:t>Участие во внутрикооперативных комитетах (для р</a:t>
            </a:r>
            <a:r>
              <a:rPr lang="ru-RU" sz="3600" b="1">
                <a:solidFill>
                  <a:srgbClr val="55210F"/>
                </a:solidFill>
                <a:latin typeface="Calibri"/>
              </a:rPr>
              <a:t>аспределение зон ответственности и направлений деятельности в кооперативе).</a:t>
            </a:r>
            <a:endParaRPr/>
          </a:p>
          <a:p>
            <a:pPr>
              <a:defRPr/>
            </a:pPr>
            <a:endParaRPr lang="ru-RU" sz="3200" b="1">
              <a:solidFill>
                <a:srgbClr val="ED5136"/>
              </a:solidFill>
            </a:endParaRPr>
          </a:p>
        </p:txBody>
      </p:sp>
      <p:pic>
        <p:nvPicPr>
          <p:cNvPr id="6" name="Рисунок 5" descr="Цикл с людьми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01036" y="4569012"/>
            <a:ext cx="2189928" cy="2189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36376" y="359072"/>
            <a:ext cx="11346450" cy="1104446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spcAft>
                <a:spcPts val="1200"/>
              </a:spcAft>
              <a:defRPr/>
            </a:pPr>
            <a:r>
              <a:rPr lang="ru-RU" sz="4400" b="1">
                <a:solidFill>
                  <a:srgbClr val="55210F"/>
                </a:solidFill>
                <a:latin typeface="Calibri"/>
              </a:rPr>
              <a:t>Распределение зон ответственности и направлений деятельности в кооперативе</a:t>
            </a:r>
            <a:endParaRPr/>
          </a:p>
        </p:txBody>
      </p:sp>
      <p:sp>
        <p:nvSpPr>
          <p:cNvPr id="12" name="Объект 2"/>
          <p:cNvSpPr txBox="1"/>
          <p:nvPr/>
        </p:nvSpPr>
        <p:spPr bwMode="auto">
          <a:xfrm>
            <a:off x="2400300" y="4554862"/>
            <a:ext cx="7391400" cy="1568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ru-RU" sz="4400" b="1">
                <a:solidFill>
                  <a:srgbClr val="EC5136"/>
                </a:solidFill>
              </a:rPr>
              <a:t>Внутрикооперативные комитеты</a:t>
            </a:r>
            <a:endParaRPr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17" name="Рисунок 16" descr="Цикл с людьми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16928" y="1730118"/>
            <a:ext cx="2558143" cy="2558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99836" y="372303"/>
            <a:ext cx="10792327" cy="582070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200"/>
              </a:spcBef>
              <a:spcAft>
                <a:spcPts val="1000"/>
              </a:spcAft>
              <a:buNone/>
              <a:defRPr/>
            </a:pPr>
            <a:r>
              <a:rPr lang="ru-RU" sz="3200" b="1" i="0">
                <a:solidFill>
                  <a:srgbClr val="ED5136"/>
                </a:solidFill>
              </a:rPr>
              <a:t>Комитет – это рабочая группа внутри кооператива, состоящая, как правило, из членов кооператива. Комитет может вести одно или несколько направлений деятельности внутри кооператива. Или ему могут быть делегированы полномочия для выполнения какого-либо задания или комплекса заданий.</a:t>
            </a:r>
            <a:br>
              <a:rPr lang="ru-RU" sz="3200" b="1"/>
            </a:br>
            <a:br>
              <a:rPr lang="ru-RU" sz="3200" b="1"/>
            </a:br>
            <a:r>
              <a:rPr lang="ru-RU" sz="3200" b="1" i="0">
                <a:solidFill>
                  <a:srgbClr val="57585A"/>
                </a:solidFill>
              </a:rPr>
              <a:t>Имеются два основных типа комитетов:</a:t>
            </a:r>
            <a:endParaRPr lang="ru-RU" sz="3200" b="1">
              <a:solidFill>
                <a:srgbClr val="55210F"/>
              </a:solidFill>
            </a:endParaRPr>
          </a:p>
          <a:p>
            <a:pPr>
              <a:spcAft>
                <a:spcPts val="1000"/>
              </a:spcAft>
              <a:defRPr/>
            </a:pPr>
            <a:r>
              <a:rPr lang="ru-RU" sz="3200" b="1" i="1">
                <a:solidFill>
                  <a:srgbClr val="ED5136"/>
                </a:solidFill>
              </a:rPr>
              <a:t>Специальный комитет </a:t>
            </a:r>
            <a:r>
              <a:rPr lang="ru-RU" sz="3200" b="1" i="1">
                <a:solidFill>
                  <a:srgbClr val="58595B"/>
                </a:solidFill>
              </a:rPr>
              <a:t>–</a:t>
            </a:r>
            <a:r>
              <a:rPr lang="ru-RU" sz="3200" b="1" i="1">
                <a:solidFill>
                  <a:srgbClr val="55210F"/>
                </a:solidFill>
              </a:rPr>
              <a:t> </a:t>
            </a:r>
            <a:r>
              <a:rPr lang="ru-RU" sz="3200" b="1" i="1">
                <a:solidFill>
                  <a:srgbClr val="57585A"/>
                </a:solidFill>
              </a:rPr>
              <a:t>это временная группа, сформированная для выполнения определённой цели. </a:t>
            </a:r>
            <a:endParaRPr lang="ru-RU" sz="3200" b="1" i="1">
              <a:solidFill>
                <a:srgbClr val="55210F"/>
              </a:solidFill>
            </a:endParaRPr>
          </a:p>
          <a:p>
            <a:pPr>
              <a:defRPr/>
            </a:pPr>
            <a:r>
              <a:rPr lang="ru-RU" sz="3200" b="1" i="1">
                <a:solidFill>
                  <a:srgbClr val="ED5136"/>
                </a:solidFill>
              </a:rPr>
              <a:t>Постоянный комитет </a:t>
            </a:r>
            <a:r>
              <a:rPr lang="ru-RU" sz="3200" b="1" i="1">
                <a:solidFill>
                  <a:srgbClr val="58595B"/>
                </a:solidFill>
              </a:rPr>
              <a:t>– </a:t>
            </a:r>
            <a:r>
              <a:rPr lang="ru-RU" sz="3200" b="1" i="1">
                <a:solidFill>
                  <a:srgbClr val="57585A"/>
                </a:solidFill>
              </a:rPr>
              <a:t>это перманентно действующая группа внутри кооператива, имеющая конкретную цель. </a:t>
            </a:r>
            <a:endParaRPr lang="ru-RU" sz="3200" b="1" i="1">
              <a:solidFill>
                <a:srgbClr val="57585A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3448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-11876" y="470763"/>
            <a:ext cx="12192000" cy="13255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>
                <a:solidFill>
                  <a:srgbClr val="57585A"/>
                </a:solidFill>
                <a:latin typeface="Calibri"/>
              </a:rPr>
              <a:t>Глава комитета может курировать и реализовывать одну из целевых программ кооператива</a:t>
            </a:r>
            <a:endParaRPr/>
          </a:p>
        </p:txBody>
      </p:sp>
      <p:grpSp>
        <p:nvGrpSpPr>
          <p:cNvPr id="3" name="Группа 2"/>
          <p:cNvGrpSpPr/>
          <p:nvPr/>
        </p:nvGrpSpPr>
        <p:grpSpPr bwMode="auto">
          <a:xfrm>
            <a:off x="790571" y="2365060"/>
            <a:ext cx="2426156" cy="2732315"/>
            <a:chOff x="790571" y="1915885"/>
            <a:chExt cx="2426156" cy="2732315"/>
          </a:xfrm>
        </p:grpSpPr>
        <p:sp>
          <p:nvSpPr>
            <p:cNvPr id="4" name="Прямоугольник 3"/>
            <p:cNvSpPr/>
            <p:nvPr/>
          </p:nvSpPr>
          <p:spPr bwMode="auto">
            <a:xfrm>
              <a:off x="790571" y="1915885"/>
              <a:ext cx="2416629" cy="2732315"/>
            </a:xfrm>
            <a:prstGeom prst="rect">
              <a:avLst/>
            </a:prstGeom>
            <a:ln w="57150">
              <a:solidFill>
                <a:srgbClr val="C69369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Рисунок 5" descr="Петух контур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614128" y="2325939"/>
              <a:ext cx="1602599" cy="1602599"/>
            </a:xfrm>
            <a:prstGeom prst="rect">
              <a:avLst/>
            </a:prstGeom>
          </p:spPr>
        </p:pic>
        <p:pic>
          <p:nvPicPr>
            <p:cNvPr id="8" name="Рисунок 7" descr="Цыпленок контур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946409" y="3287485"/>
              <a:ext cx="1062003" cy="1062003"/>
            </a:xfrm>
            <a:prstGeom prst="rect">
              <a:avLst/>
            </a:prstGeom>
          </p:spPr>
        </p:pic>
      </p:grpSp>
      <p:grpSp>
        <p:nvGrpSpPr>
          <p:cNvPr id="5" name="Группа 4"/>
          <p:cNvGrpSpPr/>
          <p:nvPr/>
        </p:nvGrpSpPr>
        <p:grpSpPr bwMode="auto">
          <a:xfrm>
            <a:off x="4899928" y="2147347"/>
            <a:ext cx="2416629" cy="2950029"/>
            <a:chOff x="4899928" y="1698171"/>
            <a:chExt cx="2416629" cy="2950029"/>
          </a:xfrm>
        </p:grpSpPr>
        <p:sp>
          <p:nvSpPr>
            <p:cNvPr id="9" name="Прямоугольник 8"/>
            <p:cNvSpPr/>
            <p:nvPr/>
          </p:nvSpPr>
          <p:spPr bwMode="auto">
            <a:xfrm>
              <a:off x="4899928" y="1915885"/>
              <a:ext cx="2416629" cy="2732315"/>
            </a:xfrm>
            <a:prstGeom prst="rect">
              <a:avLst/>
            </a:prstGeom>
            <a:ln w="57150">
              <a:solidFill>
                <a:srgbClr val="ED5236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1" name="Рисунок 10" descr="Молочные продукты контур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5393869" y="3313495"/>
              <a:ext cx="1230086" cy="1230086"/>
            </a:xfrm>
            <a:prstGeom prst="rect">
              <a:avLst/>
            </a:prstGeom>
          </p:spPr>
        </p:pic>
        <p:pic>
          <p:nvPicPr>
            <p:cNvPr id="13" name="Рисунок 12" descr="Корова контур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5127169" y="1698171"/>
              <a:ext cx="2024743" cy="2024743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0" y="6713448"/>
            <a:ext cx="12192000" cy="1586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413768" y="5287649"/>
            <a:ext cx="307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57585A"/>
                </a:solidFill>
              </a:rPr>
              <a:t>ЦП «Птицевод»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4575181" y="5287648"/>
            <a:ext cx="3075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57585A"/>
                </a:solidFill>
              </a:rPr>
              <a:t>ЦП «Молоко»</a:t>
            </a:r>
            <a:endParaRPr/>
          </a:p>
        </p:txBody>
      </p:sp>
      <p:sp>
        <p:nvSpPr>
          <p:cNvPr id="26" name="TextBox 25"/>
          <p:cNvSpPr txBox="1"/>
          <p:nvPr/>
        </p:nvSpPr>
        <p:spPr bwMode="auto">
          <a:xfrm>
            <a:off x="9128361" y="5287647"/>
            <a:ext cx="222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57585A"/>
                </a:solidFill>
              </a:rPr>
              <a:t>ЦП «Урожай»</a:t>
            </a:r>
            <a:endParaRPr/>
          </a:p>
        </p:txBody>
      </p:sp>
      <p:grpSp>
        <p:nvGrpSpPr>
          <p:cNvPr id="28" name="Группа 27"/>
          <p:cNvGrpSpPr/>
          <p:nvPr/>
        </p:nvGrpSpPr>
        <p:grpSpPr bwMode="auto">
          <a:xfrm>
            <a:off x="9018813" y="2365060"/>
            <a:ext cx="2416629" cy="2732315"/>
            <a:chOff x="9018813" y="1915885"/>
            <a:chExt cx="2416629" cy="2732315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9018813" y="1915885"/>
              <a:ext cx="2416629" cy="2732315"/>
            </a:xfrm>
            <a:prstGeom prst="rect">
              <a:avLst/>
            </a:prstGeom>
            <a:ln w="57150">
              <a:solidFill>
                <a:srgbClr val="31B44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7" name="Рисунок 26" descr="Посевы контур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9345881" y="2445058"/>
              <a:ext cx="1845805" cy="184580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55512" y="732052"/>
            <a:ext cx="11382703" cy="8318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ru-RU" sz="4800" b="1">
                <a:solidFill>
                  <a:srgbClr val="ED5136"/>
                </a:solidFill>
              </a:rPr>
              <a:t>ВНУТРИХОЗЯЙСТВЕННЫЕ КООПЕРАТИВНЫЕ ПРОЦЕССЫ</a:t>
            </a:r>
            <a:endParaRPr/>
          </a:p>
        </p:txBody>
      </p:sp>
      <p:sp>
        <p:nvSpPr>
          <p:cNvPr id="8" name="Стрелка: шеврон 7"/>
          <p:cNvSpPr/>
          <p:nvPr/>
        </p:nvSpPr>
        <p:spPr bwMode="auto">
          <a:xfrm>
            <a:off x="432201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ОБЕСПЕЧЕНИЕ</a:t>
            </a:r>
            <a:endParaRPr/>
          </a:p>
        </p:txBody>
      </p:sp>
      <p:sp>
        <p:nvSpPr>
          <p:cNvPr id="9" name="Стрелка: шеврон 8"/>
          <p:cNvSpPr/>
          <p:nvPr/>
        </p:nvSpPr>
        <p:spPr bwMode="auto">
          <a:xfrm>
            <a:off x="3322939" y="2079100"/>
            <a:ext cx="2698111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ПРОИЗВОДСТВО</a:t>
            </a:r>
            <a:endParaRPr/>
          </a:p>
        </p:txBody>
      </p:sp>
      <p:sp>
        <p:nvSpPr>
          <p:cNvPr id="10" name="Стрелка: шеврон 9"/>
          <p:cNvSpPr/>
          <p:nvPr/>
        </p:nvSpPr>
        <p:spPr bwMode="auto">
          <a:xfrm>
            <a:off x="9060236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</a:rPr>
              <a:t>СБЫТ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86398" y="3351816"/>
            <a:ext cx="6858004" cy="154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85108" y="4777599"/>
            <a:ext cx="2375802" cy="1796360"/>
          </a:xfrm>
          <a:prstGeom prst="rect">
            <a:avLst/>
          </a:prstGeom>
        </p:spPr>
      </p:pic>
      <p:sp>
        <p:nvSpPr>
          <p:cNvPr id="12" name="Стрелка: шеврон 11"/>
          <p:cNvSpPr/>
          <p:nvPr/>
        </p:nvSpPr>
        <p:spPr bwMode="auto">
          <a:xfrm>
            <a:off x="6235207" y="2079100"/>
            <a:ext cx="2600325" cy="710732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ПЕРЕРАБОТКА</a:t>
            </a:r>
            <a:endParaRPr/>
          </a:p>
        </p:txBody>
      </p:sp>
      <p:grpSp>
        <p:nvGrpSpPr>
          <p:cNvPr id="19" name="Группа 18"/>
          <p:cNvGrpSpPr/>
          <p:nvPr/>
        </p:nvGrpSpPr>
        <p:grpSpPr bwMode="auto">
          <a:xfrm>
            <a:off x="298813" y="3181851"/>
            <a:ext cx="11361748" cy="1200330"/>
            <a:chOff x="522096" y="3087566"/>
            <a:chExt cx="11361748" cy="1200330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522096" y="3813024"/>
              <a:ext cx="3044022" cy="430887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200" b="1">
                  <a:solidFill>
                    <a:schemeClr val="bg1"/>
                  </a:solidFill>
                </a:rPr>
                <a:t>Хозяйственное участие</a:t>
              </a:r>
              <a:endParaRPr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22096" y="3099554"/>
              <a:ext cx="3044022" cy="461665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Мотивация</a:t>
              </a:r>
              <a:endParaRPr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204207" y="3090964"/>
              <a:ext cx="2955851" cy="461665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Ответственность</a:t>
              </a:r>
              <a:endParaRPr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204208" y="3813025"/>
              <a:ext cx="2955851" cy="461665"/>
            </a:xfrm>
            <a:prstGeom prst="rect">
              <a:avLst/>
            </a:prstGeom>
            <a:solidFill>
              <a:srgbClr val="ED5136"/>
            </a:solidFill>
            <a:ln w="28575">
              <a:solidFill>
                <a:srgbClr val="ED513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Солидарность</a:t>
              </a:r>
              <a:endParaRPr/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283519" y="3087567"/>
              <a:ext cx="2600325" cy="1200329"/>
            </a:xfrm>
            <a:prstGeom prst="rect">
              <a:avLst/>
            </a:prstGeom>
            <a:noFill/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rgbClr val="55210F"/>
                  </a:solidFill>
                </a:rPr>
                <a:t>Желание реинвестировать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rgbClr val="55210F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720489" y="3087566"/>
              <a:ext cx="2375803" cy="1200329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Желание инвестировать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chemeClr val="bg1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52403" y="3349208"/>
            <a:ext cx="6858009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304355" y="3438912"/>
            <a:ext cx="114406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i="1">
                <a:solidFill>
                  <a:srgbClr val="333333"/>
                </a:solidFill>
              </a:rPr>
              <a:t> Солидарность – взаимовыручка, взаимопомощь (по П. Кропоткину)</a:t>
            </a:r>
            <a:endParaRPr/>
          </a:p>
          <a:p>
            <a:pPr>
              <a:defRPr/>
            </a:pPr>
            <a:endParaRPr lang="ru-RU" sz="2800" b="1" i="1"/>
          </a:p>
        </p:txBody>
      </p:sp>
      <p:sp>
        <p:nvSpPr>
          <p:cNvPr id="7" name="TextBox 6"/>
          <p:cNvSpPr txBox="1"/>
          <p:nvPr/>
        </p:nvSpPr>
        <p:spPr bwMode="auto">
          <a:xfrm>
            <a:off x="372138" y="942714"/>
            <a:ext cx="113050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i="1">
                <a:solidFill>
                  <a:srgbClr val="333333"/>
                </a:solidFill>
              </a:rPr>
              <a:t>Солидарность – это общность интересов членов кооперативов, их реальное стремление к совместным действиям для достижения целей кооперации в целом и уставных задач конкретного кооператива в частности</a:t>
            </a:r>
            <a:r>
              <a:rPr lang="ru-RU" sz="2800" b="0" i="0">
                <a:solidFill>
                  <a:srgbClr val="333333"/>
                </a:solidFill>
              </a:rPr>
              <a:t>.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372138" y="4730591"/>
            <a:ext cx="114406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>
                <a:solidFill>
                  <a:srgbClr val="ED5136"/>
                </a:solidFill>
              </a:rPr>
              <a:t> Солидарность может вырасти из чувства «Сопричастности» </a:t>
            </a:r>
            <a:endParaRPr/>
          </a:p>
          <a:p>
            <a:pPr>
              <a:defRPr/>
            </a:pPr>
            <a:endParaRPr lang="ru-RU" sz="2800" b="1" i="1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89857" y="103867"/>
            <a:ext cx="10515600" cy="864961"/>
          </a:xfrm>
        </p:spPr>
        <p:txBody>
          <a:bodyPr/>
          <a:lstStyle/>
          <a:p>
            <a:pPr>
              <a:defRPr/>
            </a:pPr>
            <a:r>
              <a:rPr lang="ru-RU" b="1">
                <a:solidFill>
                  <a:srgbClr val="EC5136"/>
                </a:solidFill>
                <a:latin typeface="Calibri"/>
              </a:rPr>
              <a:t>Кооператив – это </a:t>
            </a:r>
            <a:r>
              <a:rPr lang="ru-RU" b="1" u="sng">
                <a:solidFill>
                  <a:srgbClr val="EC5136"/>
                </a:solidFill>
                <a:latin typeface="Calibri"/>
              </a:rPr>
              <a:t>деловое сообщество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620486" y="1153885"/>
            <a:ext cx="109510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ru-RU" sz="4000" b="1">
                <a:solidFill>
                  <a:srgbClr val="644A41"/>
                </a:solidFill>
              </a:rPr>
              <a:t>Наличие ясной цели и миссии сообщества.</a:t>
            </a:r>
            <a:endParaRPr/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ru-RU" sz="4000" b="1">
                <a:solidFill>
                  <a:srgbClr val="644A41"/>
                </a:solidFill>
              </a:rPr>
              <a:t>Хорошо выстроенная организационная структура кооператива (создающая условия для самоорганизации и самореализации).</a:t>
            </a:r>
            <a:endParaRPr/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ru-RU" sz="4000" b="1">
                <a:solidFill>
                  <a:srgbClr val="644A41"/>
                </a:solidFill>
              </a:rPr>
              <a:t>Регулярная хозяйственная активность в кооперативном сообществе.</a:t>
            </a:r>
            <a:endParaRPr/>
          </a:p>
          <a:p>
            <a:pPr marL="285750" indent="-285750">
              <a:lnSpc>
                <a:spcPct val="900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ru-RU" sz="4000" b="1">
                <a:solidFill>
                  <a:srgbClr val="644A41"/>
                </a:solidFill>
              </a:rPr>
              <a:t>Наличие социальной и экономической выгоды для участников сообщества.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2125367" y="5198925"/>
            <a:ext cx="8274871" cy="593821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4400" b="1">
                <a:solidFill>
                  <a:srgbClr val="55210F"/>
                </a:solidFill>
                <a:ea typeface="Calibri"/>
                <a:cs typeface="Times New Roman"/>
              </a:rPr>
              <a:t>Инвестировать</a:t>
            </a:r>
            <a:endParaRPr/>
          </a:p>
        </p:txBody>
      </p:sp>
      <p:sp>
        <p:nvSpPr>
          <p:cNvPr id="7" name="Подзаголовок 2"/>
          <p:cNvSpPr txBox="1"/>
          <p:nvPr/>
        </p:nvSpPr>
        <p:spPr bwMode="auto">
          <a:xfrm>
            <a:off x="2125367" y="1740661"/>
            <a:ext cx="9889424" cy="1255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400" b="1">
                <a:solidFill>
                  <a:srgbClr val="55210F"/>
                </a:solidFill>
                <a:ea typeface="Calibri"/>
                <a:cs typeface="Times New Roman"/>
              </a:rPr>
              <a:t>Зарабатывать больше</a:t>
            </a:r>
            <a:endParaRPr/>
          </a:p>
        </p:txBody>
      </p:sp>
      <p:sp>
        <p:nvSpPr>
          <p:cNvPr id="22" name="Подзаголовок 2"/>
          <p:cNvSpPr txBox="1"/>
          <p:nvPr/>
        </p:nvSpPr>
        <p:spPr bwMode="auto">
          <a:xfrm>
            <a:off x="2125367" y="3540668"/>
            <a:ext cx="7497632" cy="593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lang="en-US" sz="1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4400" b="1">
                <a:solidFill>
                  <a:srgbClr val="55210F"/>
                </a:solidFill>
                <a:ea typeface="Calibri"/>
                <a:cs typeface="Times New Roman"/>
              </a:rPr>
              <a:t>Упростить себе жизнь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12" name="Рисунок 11" descr="Диаграмма с подъемом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0726" y="1380863"/>
            <a:ext cx="1255819" cy="1255819"/>
          </a:xfrm>
          <a:prstGeom prst="rect">
            <a:avLst/>
          </a:prstGeom>
        </p:spPr>
      </p:pic>
      <p:pic>
        <p:nvPicPr>
          <p:cNvPr id="14" name="Рисунок 13" descr="Отпуск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345123" y="3030868"/>
            <a:ext cx="1462604" cy="1462604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 bwMode="auto">
          <a:xfrm>
            <a:off x="527668" y="4966914"/>
            <a:ext cx="1436065" cy="1057844"/>
            <a:chOff x="552893" y="5341939"/>
            <a:chExt cx="1198287" cy="914400"/>
          </a:xfrm>
          <a:solidFill>
            <a:srgbClr val="ED5136"/>
          </a:solidFill>
        </p:grpSpPr>
        <p:pic>
          <p:nvPicPr>
            <p:cNvPr id="20" name="Рисунок 19" descr="Рубль со сплошной заливкой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836780" y="5341939"/>
              <a:ext cx="914400" cy="914400"/>
            </a:xfrm>
            <a:prstGeom prst="rect">
              <a:avLst/>
            </a:prstGeom>
          </p:spPr>
        </p:pic>
        <p:pic>
          <p:nvPicPr>
            <p:cNvPr id="19" name="Рисунок 18" descr="Добавить со сплошной заливкой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552893" y="5633575"/>
              <a:ext cx="462474" cy="462474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 bwMode="auto">
          <a:xfrm>
            <a:off x="450726" y="149055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u="sng">
                <a:solidFill>
                  <a:srgbClr val="ED5136"/>
                </a:solidFill>
              </a:rPr>
              <a:t>Экономическая выгода</a:t>
            </a:r>
            <a:endParaRPr lang="ru-RU" sz="4400" u="sng">
              <a:solidFill>
                <a:srgbClr val="ED513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Изображение выглядит как карта&#10;&#10;Автоматически созданное описание"/>
          <p:cNvPicPr>
            <a:picLocks noChangeAspect="1"/>
          </p:cNvPicPr>
          <p:nvPr/>
        </p:nvPicPr>
        <p:blipFill>
          <a:blip r:embed="rId2">
            <a:alphaModFix amt="35000"/>
          </a:blip>
          <a:stretch/>
        </p:blipFill>
        <p:spPr bwMode="auto">
          <a:xfrm>
            <a:off x="-25272" y="30734"/>
            <a:ext cx="12217272" cy="6872217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 descr="Изображение выглядит как внутренний, стена, человек, потолок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5361" y="3914191"/>
            <a:ext cx="2295332" cy="1721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 bwMode="auto">
          <a:xfrm>
            <a:off x="232099" y="5635690"/>
            <a:ext cx="240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ED5136"/>
                </a:solidFill>
              </a:rPr>
              <a:t>КРЫМ</a:t>
            </a:r>
            <a:endParaRPr/>
          </a:p>
        </p:txBody>
      </p:sp>
      <p:pic>
        <p:nvPicPr>
          <p:cNvPr id="7" name="Рисунок 6" descr="Изображение выглядит как внутренний, потолок, человек, стена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5361" y="1331943"/>
            <a:ext cx="3255345" cy="1831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 bwMode="auto">
          <a:xfrm>
            <a:off x="178838" y="3171706"/>
            <a:ext cx="3361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ED5136"/>
                </a:solidFill>
              </a:rPr>
              <a:t>КАЛИНИНГРАД</a:t>
            </a:r>
            <a:endParaRPr/>
          </a:p>
        </p:txBody>
      </p:sp>
      <p:pic>
        <p:nvPicPr>
          <p:cNvPr id="10" name="Рисунок 9" descr="Изображение выглядит как текст, человек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202349" y="322758"/>
            <a:ext cx="2755422" cy="1547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 bwMode="auto">
          <a:xfrm>
            <a:off x="3899126" y="1814983"/>
            <a:ext cx="3361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ED5136"/>
                </a:solidFill>
              </a:rPr>
              <a:t>НАРЬЯН-МАР</a:t>
            </a:r>
            <a:endParaRPr/>
          </a:p>
        </p:txBody>
      </p:sp>
      <p:pic>
        <p:nvPicPr>
          <p:cNvPr id="13" name="Рисунок 12" descr="Изображение выглядит как человек, внутренний, пол, ребенок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463709" y="897978"/>
            <a:ext cx="2577331" cy="1932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 bwMode="auto">
          <a:xfrm>
            <a:off x="9790145" y="3044388"/>
            <a:ext cx="240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ED5136"/>
                </a:solidFill>
              </a:rPr>
              <a:t>САХАЛИН</a:t>
            </a:r>
            <a:endParaRPr/>
          </a:p>
        </p:txBody>
      </p:sp>
      <p:pic>
        <p:nvPicPr>
          <p:cNvPr id="16" name="Рисунок 15" descr="Изображение выглядит как текст, человек, стоит, группа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556115" y="4234516"/>
            <a:ext cx="1552266" cy="1443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 bwMode="auto">
          <a:xfrm>
            <a:off x="9131320" y="5727853"/>
            <a:ext cx="240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ED5136"/>
                </a:solidFill>
              </a:rPr>
              <a:t>АЛТАЙ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6590312" y="3691539"/>
            <a:ext cx="2547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ED5136"/>
                </a:solidFill>
              </a:rPr>
              <a:t>НОВОСИБИРСК</a:t>
            </a:r>
            <a:endParaRPr/>
          </a:p>
        </p:txBody>
      </p:sp>
      <p:pic>
        <p:nvPicPr>
          <p:cNvPr id="22" name="Рисунок 21" descr="Изображение выглядит как мебель, человек, коврик, зал&#10;&#10;Автоматически созданное описание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687025" y="2683226"/>
            <a:ext cx="2192765" cy="164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 bwMode="auto">
          <a:xfrm>
            <a:off x="3613780" y="4350606"/>
            <a:ext cx="240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ED5136"/>
                </a:solidFill>
              </a:rPr>
              <a:t>МАРИЙ-ЭЛ</a:t>
            </a:r>
            <a:endParaRPr/>
          </a:p>
        </p:txBody>
      </p:sp>
      <p:pic>
        <p:nvPicPr>
          <p:cNvPr id="25" name="Рисунок 24" descr="Изображение выглядит как текст, человек, внутренний, группа&#10;&#10;Автоматически созданное описание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876568" y="4448702"/>
            <a:ext cx="2969025" cy="1368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 bwMode="auto">
          <a:xfrm>
            <a:off x="6230695" y="5802051"/>
            <a:ext cx="240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ED5136"/>
                </a:solidFill>
              </a:rPr>
              <a:t>ПЕРМЬ</a:t>
            </a:r>
            <a:endParaRPr/>
          </a:p>
        </p:txBody>
      </p:sp>
      <p:pic>
        <p:nvPicPr>
          <p:cNvPr id="28" name="Рисунок 27" descr="Изображение выглядит как внутренний, человек, стена, группа&#10;&#10;Автоматически созданное описание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985802" y="4873826"/>
            <a:ext cx="2180244" cy="1341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 bwMode="auto">
          <a:xfrm>
            <a:off x="3001421" y="6219215"/>
            <a:ext cx="240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ED5136"/>
                </a:solidFill>
              </a:rPr>
              <a:t>ПЕНЗА</a:t>
            </a:r>
            <a:endParaRPr/>
          </a:p>
        </p:txBody>
      </p:sp>
      <p:pic>
        <p:nvPicPr>
          <p:cNvPr id="3" name="Рисунок 2" descr="Изображение выглядит как текст, человек, в помещении, люди&#10;&#10;Автоматически созданное описание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6870735" y="2161026"/>
            <a:ext cx="1974858" cy="1481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11410" y="297540"/>
            <a:ext cx="8653075" cy="58768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3276599" y="59440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0">
                <a:solidFill>
                  <a:srgbClr val="57585A"/>
                </a:solidFill>
              </a:rPr>
              <a:t>Пирамида потребностей по Маслоу (</a:t>
            </a:r>
            <a:r>
              <a:rPr lang="ru-RU" b="1" i="0" u="none" strike="noStrike">
                <a:solidFill>
                  <a:srgbClr val="57585A"/>
                </a:solidFill>
              </a:rPr>
              <a:t>Абрахам </a:t>
            </a:r>
            <a:r>
              <a:rPr lang="ru-RU" b="1" i="0">
                <a:solidFill>
                  <a:srgbClr val="57585A"/>
                </a:solidFill>
              </a:rPr>
              <a:t>Маслоу)</a:t>
            </a:r>
            <a:endParaRPr lang="ru-RU" b="1" i="0">
              <a:solidFill>
                <a:srgbClr val="0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 flipH="1" flipV="1">
            <a:off x="-3339151" y="3365062"/>
            <a:ext cx="6832091" cy="1537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99" flipH="1">
            <a:off x="8699063" y="3365062"/>
            <a:ext cx="6832091" cy="153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450726" y="149055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u="sng">
                <a:solidFill>
                  <a:srgbClr val="ED5136"/>
                </a:solidFill>
              </a:rPr>
              <a:t>Социальная выгода</a:t>
            </a:r>
            <a:endParaRPr lang="ru-RU" sz="4400" u="sng">
              <a:solidFill>
                <a:srgbClr val="ED513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53786" y="732052"/>
            <a:ext cx="11884429" cy="83185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  <a:defRPr/>
            </a:pPr>
            <a:r>
              <a:rPr lang="ru-RU" sz="4800" b="1">
                <a:solidFill>
                  <a:srgbClr val="ED5136"/>
                </a:solidFill>
              </a:rPr>
              <a:t>ВНУТРИХОЗЯЙСТВЕННЫЕ КООПЕРАТИВНЫЕ ПРОЦЕССЫ</a:t>
            </a:r>
            <a:endParaRPr/>
          </a:p>
        </p:txBody>
      </p:sp>
      <p:sp>
        <p:nvSpPr>
          <p:cNvPr id="8" name="Стрелка: шеврон 7"/>
          <p:cNvSpPr/>
          <p:nvPr/>
        </p:nvSpPr>
        <p:spPr bwMode="auto">
          <a:xfrm>
            <a:off x="432201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ОБЕСПЕЧЕНИЕ</a:t>
            </a:r>
            <a:endParaRPr/>
          </a:p>
        </p:txBody>
      </p:sp>
      <p:sp>
        <p:nvSpPr>
          <p:cNvPr id="9" name="Стрелка: шеврон 8"/>
          <p:cNvSpPr/>
          <p:nvPr/>
        </p:nvSpPr>
        <p:spPr bwMode="auto">
          <a:xfrm>
            <a:off x="3337928" y="2079100"/>
            <a:ext cx="2698111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ПРОИЗВОДСТВО</a:t>
            </a:r>
            <a:endParaRPr/>
          </a:p>
        </p:txBody>
      </p:sp>
      <p:sp>
        <p:nvSpPr>
          <p:cNvPr id="10" name="Стрелка: шеврон 9"/>
          <p:cNvSpPr/>
          <p:nvPr/>
        </p:nvSpPr>
        <p:spPr bwMode="auto">
          <a:xfrm>
            <a:off x="9060236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</a:rPr>
              <a:t>СБЫТ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86398" y="3351816"/>
            <a:ext cx="6858004" cy="154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85108" y="4777599"/>
            <a:ext cx="2375802" cy="1796360"/>
          </a:xfrm>
          <a:prstGeom prst="rect">
            <a:avLst/>
          </a:prstGeom>
        </p:spPr>
      </p:pic>
      <p:sp>
        <p:nvSpPr>
          <p:cNvPr id="12" name="Стрелка: шеврон 11"/>
          <p:cNvSpPr/>
          <p:nvPr/>
        </p:nvSpPr>
        <p:spPr bwMode="auto">
          <a:xfrm>
            <a:off x="6235207" y="2079100"/>
            <a:ext cx="2600325" cy="710732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ПЕРЕРАБОТКА</a:t>
            </a:r>
            <a:endParaRPr/>
          </a:p>
        </p:txBody>
      </p:sp>
      <p:grpSp>
        <p:nvGrpSpPr>
          <p:cNvPr id="19" name="Группа 18"/>
          <p:cNvGrpSpPr/>
          <p:nvPr/>
        </p:nvGrpSpPr>
        <p:grpSpPr bwMode="auto">
          <a:xfrm>
            <a:off x="298813" y="3181851"/>
            <a:ext cx="11361748" cy="1200330"/>
            <a:chOff x="522096" y="3087566"/>
            <a:chExt cx="11361748" cy="1200330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522096" y="3813024"/>
              <a:ext cx="3044022" cy="430887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200" b="1">
                  <a:solidFill>
                    <a:schemeClr val="bg1"/>
                  </a:solidFill>
                </a:rPr>
                <a:t>Хозяйственное участие</a:t>
              </a:r>
              <a:endParaRPr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22096" y="3099554"/>
              <a:ext cx="3044022" cy="461665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Мотивация</a:t>
              </a:r>
              <a:endParaRPr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204207" y="3090964"/>
              <a:ext cx="2955851" cy="461665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Ответственность</a:t>
              </a:r>
              <a:endParaRPr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204208" y="3813025"/>
              <a:ext cx="2955851" cy="461665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Солидарность</a:t>
              </a:r>
              <a:endParaRPr/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283519" y="3087567"/>
              <a:ext cx="2600325" cy="1200329"/>
            </a:xfrm>
            <a:prstGeom prst="rect">
              <a:avLst/>
            </a:prstGeom>
            <a:solidFill>
              <a:srgbClr val="ED5136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Желание реинвестировать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720489" y="3087566"/>
              <a:ext cx="2375803" cy="1200329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Желание инвестировать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chemeClr val="bg1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52403" y="3349208"/>
            <a:ext cx="6858009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0" t="0" r="0" b="13614"/>
          <a:stretch/>
        </p:blipFill>
        <p:spPr bwMode="auto">
          <a:xfrm>
            <a:off x="838200" y="704765"/>
            <a:ext cx="10628376" cy="5440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0485" y="22182"/>
            <a:ext cx="10515600" cy="1060788"/>
          </a:xfrm>
        </p:spPr>
        <p:txBody>
          <a:bodyPr/>
          <a:lstStyle/>
          <a:p>
            <a:pPr>
              <a:defRPr/>
            </a:pPr>
            <a:r>
              <a:rPr lang="ru-RU" sz="4400" b="1" i="0" u="none" strike="noStrike">
                <a:solidFill>
                  <a:srgbClr val="ED5236"/>
                </a:solidFill>
                <a:latin typeface="Calibri"/>
              </a:rPr>
              <a:t>Приращение паёв</a:t>
            </a:r>
            <a:endParaRPr lang="ru-RU" b="1">
              <a:solidFill>
                <a:srgbClr val="ED5236"/>
              </a:solidFill>
              <a:latin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20485" y="959370"/>
            <a:ext cx="10951030" cy="1590791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ru-RU" b="1" i="1">
                <a:solidFill>
                  <a:srgbClr val="EC5136"/>
                </a:solidFill>
              </a:rPr>
              <a:t>ПРИРАЩЕННЫЙ ПАЙ</a:t>
            </a:r>
            <a:r>
              <a:rPr lang="ru-RU" b="1" i="1" strike="noStrike">
                <a:solidFill>
                  <a:srgbClr val="EC5136"/>
                </a:solidFill>
              </a:rPr>
              <a:t> </a:t>
            </a:r>
            <a:r>
              <a:rPr lang="ru-RU" b="1" u="none" strike="noStrike">
                <a:solidFill>
                  <a:srgbClr val="55210F"/>
                </a:solidFill>
              </a:rPr>
              <a:t>– часть пая члена кооператива, сформированная сверх его паевого взноса за счёт кооперативных выплат или иных средств кооператива и погашаемая в </a:t>
            </a:r>
            <a:r>
              <a:rPr lang="ru-RU" b="1">
                <a:solidFill>
                  <a:srgbClr val="55210F"/>
                </a:solidFill>
              </a:rPr>
              <a:t>определённом </a:t>
            </a:r>
            <a:r>
              <a:rPr lang="ru-RU" b="1" u="none" strike="noStrike">
                <a:solidFill>
                  <a:srgbClr val="55210F"/>
                </a:solidFill>
              </a:rPr>
              <a:t>порядке:</a:t>
            </a:r>
            <a:endParaRPr lang="ru-RU" b="1" u="none" strike="noStrike">
              <a:solidFill>
                <a:srgbClr val="55210F"/>
              </a:solidFill>
            </a:endParaRPr>
          </a:p>
          <a:p>
            <a:pPr marL="0" indent="0">
              <a:buNone/>
              <a:defRPr/>
            </a:pPr>
            <a:endParaRPr lang="ru-RU" sz="1800" b="1" i="1">
              <a:solidFill>
                <a:srgbClr val="55210F"/>
              </a:solidFill>
            </a:endParaRPr>
          </a:p>
        </p:txBody>
      </p:sp>
      <p:sp>
        <p:nvSpPr>
          <p:cNvPr id="4" name="Объект 2"/>
          <p:cNvSpPr txBox="1"/>
          <p:nvPr/>
        </p:nvSpPr>
        <p:spPr bwMode="auto">
          <a:xfrm>
            <a:off x="729343" y="2480271"/>
            <a:ext cx="10624457" cy="2900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i="1">
                <a:solidFill>
                  <a:srgbClr val="55210F"/>
                </a:solidFill>
              </a:rPr>
              <a:t>«</a:t>
            </a:r>
            <a:r>
              <a:rPr lang="ru-RU" b="1" i="1" u="none" strike="noStrike">
                <a:solidFill>
                  <a:srgbClr val="55210F"/>
                </a:solidFill>
              </a:rPr>
              <a:t>Погашение приращенных паёв осуществляется не ранее, чем через три года после их формирования, при наличии в кооперативе необходимых средств и при условии формирования соответствующих фондов, предусмотренных уставом кооператива. При этом в первую очередь погашаются приращенные паи, сформированные в наиболее ранний период по отношению к году их погашения</a:t>
            </a:r>
            <a:r>
              <a:rPr lang="ru-RU" b="1" i="1">
                <a:solidFill>
                  <a:srgbClr val="55210F"/>
                </a:solidFill>
              </a:rPr>
              <a:t>».</a:t>
            </a:r>
            <a:endParaRPr lang="ru-RU" b="1" i="1" u="none" strike="noStrike">
              <a:solidFill>
                <a:srgbClr val="55210F"/>
              </a:solidFill>
            </a:endParaRPr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38200" y="5657938"/>
            <a:ext cx="870566" cy="9462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853145" y="5919735"/>
            <a:ext cx="779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ED5136"/>
                </a:solidFill>
              </a:rPr>
              <a:t>пп</a:t>
            </a:r>
            <a:r>
              <a:rPr lang="ru-RU" sz="3200" b="1">
                <a:solidFill>
                  <a:srgbClr val="ED5136"/>
                </a:solidFill>
              </a:rPr>
              <a:t>. 2 п. 3 ст. 36 ФЗ № 193 от 15.11.1995 г.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 bwMode="auto">
          <a:xfrm>
            <a:off x="381000" y="925286"/>
            <a:ext cx="11440886" cy="525167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600" b="1" i="1" u="none" strike="noStrike">
                <a:solidFill>
                  <a:srgbClr val="55210F"/>
                </a:solidFill>
              </a:rPr>
              <a:t>Кооперативные выплаты между членами потребительского кооператива распределяются пропорционально доле их участия в хозяйственной деятельности кооператива.</a:t>
            </a:r>
            <a:endParaRPr lang="ru-RU" sz="2600" b="1" i="1">
              <a:solidFill>
                <a:srgbClr val="55210F"/>
              </a:solidFill>
            </a:endParaRPr>
          </a:p>
          <a:p>
            <a:pPr marL="0" indent="0">
              <a:buNone/>
              <a:defRPr/>
            </a:pPr>
            <a:r>
              <a:rPr lang="ru-RU" sz="2600" b="1" i="1" u="none" strike="noStrike">
                <a:solidFill>
                  <a:srgbClr val="55210F"/>
                </a:solidFill>
              </a:rPr>
              <a:t>3. Кооперативные выплаты используются в следующем порядке:</a:t>
            </a:r>
            <a:endParaRPr/>
          </a:p>
          <a:p>
            <a:pPr marL="0" indent="360000">
              <a:buNone/>
              <a:defRPr/>
            </a:pPr>
            <a:r>
              <a:rPr lang="ru-RU" sz="2600" b="1" i="1" u="none" strike="noStrike">
                <a:solidFill>
                  <a:srgbClr val="55210F"/>
                </a:solidFill>
              </a:rPr>
              <a:t>1) не менее 70 процентов суммы кооперативных выплат направляется на пополнение приращенного пая члена кооператива;</a:t>
            </a:r>
            <a:endParaRPr/>
          </a:p>
          <a:p>
            <a:pPr marL="0" indent="360000">
              <a:buNone/>
              <a:defRPr/>
            </a:pPr>
            <a:r>
              <a:rPr lang="ru-RU" sz="2600" b="1" i="1" u="none" strike="noStrike">
                <a:solidFill>
                  <a:srgbClr val="55210F"/>
                </a:solidFill>
              </a:rPr>
              <a:t>2) остаток кооперативных выплат выплачивается члену кооператива.</a:t>
            </a:r>
            <a:endParaRPr/>
          </a:p>
          <a:p>
            <a:pPr marL="0" indent="0">
              <a:buNone/>
              <a:defRPr/>
            </a:pPr>
            <a:r>
              <a:rPr lang="ru-RU" sz="2600" b="1" i="1" u="none" strike="noStrike">
                <a:solidFill>
                  <a:srgbClr val="55210F"/>
                </a:solidFill>
              </a:rPr>
              <a:t>4. Средства, зачисленные в приращенные паи, используются на:</a:t>
            </a:r>
            <a:endParaRPr/>
          </a:p>
          <a:p>
            <a:pPr marL="0" indent="360000">
              <a:buNone/>
              <a:defRPr/>
            </a:pPr>
            <a:r>
              <a:rPr lang="ru-RU" sz="2600" b="1" i="1" u="none" strike="noStrike">
                <a:solidFill>
                  <a:srgbClr val="55210F"/>
                </a:solidFill>
              </a:rPr>
              <a:t>1) создание и расширение производственных и иных фондов кооператива, за исключением неделимого фонда кооператива;</a:t>
            </a:r>
            <a:endParaRPr/>
          </a:p>
          <a:p>
            <a:pPr marL="0" indent="360000">
              <a:buNone/>
              <a:defRPr/>
            </a:pPr>
            <a:r>
              <a:rPr lang="ru-RU" sz="2600" b="1" i="1" u="none" strike="noStrike">
                <a:solidFill>
                  <a:srgbClr val="55210F"/>
                </a:solidFill>
              </a:rPr>
              <a:t>2) погашение приращенных паев. </a:t>
            </a:r>
            <a:endParaRPr lang="ru-RU" sz="2600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3347" y="5699533"/>
            <a:ext cx="870566" cy="9462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528293" y="5961330"/>
            <a:ext cx="779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ED5136"/>
                </a:solidFill>
              </a:rPr>
              <a:t>п. 3, 4 ст. 36 ФЗ № 193 от 15.11.1995 г. </a:t>
            </a:r>
            <a:endParaRPr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381000" y="25750"/>
            <a:ext cx="10515600" cy="1060788"/>
          </a:xfrm>
        </p:spPr>
        <p:txBody>
          <a:bodyPr/>
          <a:lstStyle/>
          <a:p>
            <a:pPr>
              <a:defRPr/>
            </a:pPr>
            <a:r>
              <a:rPr lang="ru-RU" sz="4400" b="1" i="0" u="none" strike="noStrike">
                <a:solidFill>
                  <a:srgbClr val="ED5236"/>
                </a:solidFill>
                <a:latin typeface="Calibri"/>
              </a:rPr>
              <a:t>Кооперативные выплаты</a:t>
            </a:r>
            <a:endParaRPr lang="ru-RU" b="1">
              <a:solidFill>
                <a:srgbClr val="ED5236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00743" y="432253"/>
            <a:ext cx="11103428" cy="2783614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ru-RU" b="1" i="1" u="none" strike="noStrike">
                <a:solidFill>
                  <a:srgbClr val="ED5236"/>
                </a:solidFill>
              </a:rPr>
              <a:t>АССОЦИИРОВАННЫЙ ЧЛЕН КООПЕРАТИВА </a:t>
            </a:r>
            <a:r>
              <a:rPr lang="ru-RU" b="1" i="1" u="none" strike="noStrike">
                <a:solidFill>
                  <a:srgbClr val="55210F"/>
                </a:solidFill>
              </a:rPr>
              <a:t>–</a:t>
            </a:r>
            <a:r>
              <a:rPr lang="ru-RU" b="1" i="1" u="none" strike="noStrike">
                <a:solidFill>
                  <a:srgbClr val="ED5236"/>
                </a:solidFill>
              </a:rPr>
              <a:t> </a:t>
            </a:r>
            <a:r>
              <a:rPr lang="ru-RU" b="1" i="1" u="none" strike="noStrike">
                <a:solidFill>
                  <a:srgbClr val="55210F"/>
                </a:solidFill>
              </a:rPr>
              <a:t>физическое или юридическое лицо, внесшее паевой взнос</a:t>
            </a:r>
            <a:r>
              <a:rPr lang="ru-RU" b="1" i="1">
                <a:solidFill>
                  <a:srgbClr val="55210F"/>
                </a:solidFill>
              </a:rPr>
              <a:t> (</a:t>
            </a:r>
            <a:r>
              <a:rPr lang="ru-RU" b="1" i="1" u="none" strike="noStrike">
                <a:solidFill>
                  <a:srgbClr val="55210F"/>
                </a:solidFill>
              </a:rPr>
              <a:t>по которому </a:t>
            </a:r>
            <a:r>
              <a:rPr lang="ru-RU" b="1" i="1">
                <a:solidFill>
                  <a:srgbClr val="55210F"/>
                </a:solidFill>
              </a:rPr>
              <a:t>станет</a:t>
            </a:r>
            <a:r>
              <a:rPr lang="ru-RU" b="1" i="1" u="none" strike="noStrike">
                <a:solidFill>
                  <a:srgbClr val="55210F"/>
                </a:solidFill>
              </a:rPr>
              <a:t> получать ДИВИДЕНДЫ), несущее риск убытков, связанных с деятельностью кооператива, в пределах стоимости своего паевого взноса и имеющее право голоса в кооперативе с учётом ограничений.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 bwMode="auto">
          <a:xfrm>
            <a:off x="587828" y="3457231"/>
            <a:ext cx="11016343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2800" b="1" i="1" u="none" strike="noStrike">
                <a:solidFill>
                  <a:srgbClr val="ED5236"/>
                </a:solidFill>
              </a:rPr>
              <a:t>ДИВИДЕНД </a:t>
            </a:r>
            <a:r>
              <a:rPr lang="ru-RU" sz="2800" b="1" i="1" u="none" strike="noStrike">
                <a:solidFill>
                  <a:srgbClr val="55210F"/>
                </a:solidFill>
              </a:rPr>
              <a:t>–</a:t>
            </a:r>
            <a:r>
              <a:rPr lang="ru-RU" sz="2800" b="1" i="1" u="none" strike="noStrike">
                <a:solidFill>
                  <a:srgbClr val="ED5236"/>
                </a:solidFill>
              </a:rPr>
              <a:t> </a:t>
            </a:r>
            <a:r>
              <a:rPr lang="ru-RU" sz="2800" b="1" i="1" u="none" strike="noStrike">
                <a:solidFill>
                  <a:srgbClr val="55210F"/>
                </a:solidFill>
              </a:rPr>
              <a:t>часть прибыли кооператива, выплачиваемая по дополнительным паям членов и паевым взносам ассоциированных членов кооператива в размере, установленном настоящим Федеральным законом и уставом кооператива.</a:t>
            </a:r>
            <a:endParaRPr lang="ru-RU" sz="2800" b="1" i="1" u="none" strike="noStrike">
              <a:solidFill>
                <a:srgbClr val="55210F"/>
              </a:solidFill>
            </a:endParaRPr>
          </a:p>
        </p:txBody>
      </p:sp>
      <p:pic>
        <p:nvPicPr>
          <p:cNvPr id="6" name="Объект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13347" y="5514476"/>
            <a:ext cx="870566" cy="9462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1528293" y="5776273"/>
            <a:ext cx="779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rgbClr val="ED5136"/>
                </a:solidFill>
              </a:rPr>
              <a:t>ст. 1 ФЗ № 193 от 15.11.1995 г. 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655512" y="732052"/>
            <a:ext cx="11382703" cy="8318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ru-RU" sz="4800" b="1">
                <a:solidFill>
                  <a:srgbClr val="ED5136"/>
                </a:solidFill>
              </a:rPr>
              <a:t>ВНУТРИХОЗЯЙСТВЕННЫЕ КООПЕРАТИВНЫЕ ПРОЦЕССЫ</a:t>
            </a:r>
            <a:endParaRPr/>
          </a:p>
        </p:txBody>
      </p:sp>
      <p:sp>
        <p:nvSpPr>
          <p:cNvPr id="8" name="Стрелка: шеврон 7"/>
          <p:cNvSpPr/>
          <p:nvPr/>
        </p:nvSpPr>
        <p:spPr bwMode="auto">
          <a:xfrm>
            <a:off x="432201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ОБЕСПЕЧЕНИЕ</a:t>
            </a:r>
            <a:endParaRPr/>
          </a:p>
        </p:txBody>
      </p:sp>
      <p:sp>
        <p:nvSpPr>
          <p:cNvPr id="9" name="Стрелка: шеврон 8"/>
          <p:cNvSpPr/>
          <p:nvPr/>
        </p:nvSpPr>
        <p:spPr bwMode="auto">
          <a:xfrm>
            <a:off x="3307949" y="2079100"/>
            <a:ext cx="2698111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ПРОИЗВОДСТВО</a:t>
            </a:r>
            <a:endParaRPr/>
          </a:p>
        </p:txBody>
      </p:sp>
      <p:sp>
        <p:nvSpPr>
          <p:cNvPr id="10" name="Стрелка: шеврон 9"/>
          <p:cNvSpPr/>
          <p:nvPr/>
        </p:nvSpPr>
        <p:spPr bwMode="auto">
          <a:xfrm>
            <a:off x="9060236" y="2079100"/>
            <a:ext cx="2600325" cy="700088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</a:rPr>
              <a:t>СБЫТ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86398" y="3351816"/>
            <a:ext cx="6858004" cy="1543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93023" y="4777599"/>
            <a:ext cx="2375802" cy="1796360"/>
          </a:xfrm>
          <a:prstGeom prst="rect">
            <a:avLst/>
          </a:prstGeom>
        </p:spPr>
      </p:pic>
      <p:sp>
        <p:nvSpPr>
          <p:cNvPr id="12" name="Стрелка: шеврон 11"/>
          <p:cNvSpPr/>
          <p:nvPr/>
        </p:nvSpPr>
        <p:spPr bwMode="auto">
          <a:xfrm>
            <a:off x="6235207" y="2079100"/>
            <a:ext cx="2600325" cy="710732"/>
          </a:xfrm>
          <a:prstGeom prst="chevron">
            <a:avLst>
              <a:gd name="adj" fmla="val 50000"/>
            </a:avLst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ПЕРЕРАБОТКА</a:t>
            </a:r>
            <a:endParaRPr/>
          </a:p>
        </p:txBody>
      </p:sp>
      <p:grpSp>
        <p:nvGrpSpPr>
          <p:cNvPr id="19" name="Группа 18"/>
          <p:cNvGrpSpPr/>
          <p:nvPr/>
        </p:nvGrpSpPr>
        <p:grpSpPr bwMode="auto">
          <a:xfrm>
            <a:off x="298813" y="3181851"/>
            <a:ext cx="11361748" cy="1200330"/>
            <a:chOff x="522096" y="3087566"/>
            <a:chExt cx="11361748" cy="1200330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522096" y="3813024"/>
              <a:ext cx="3044022" cy="461665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Вовлечённость</a:t>
              </a:r>
              <a:endParaRPr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22096" y="3099554"/>
              <a:ext cx="3044022" cy="461665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Мотивация</a:t>
              </a:r>
              <a:endParaRPr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6204207" y="3090964"/>
              <a:ext cx="2955851" cy="461665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Ответственность</a:t>
              </a:r>
              <a:endParaRPr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204208" y="3813025"/>
              <a:ext cx="2955851" cy="461665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Солидарность</a:t>
              </a:r>
              <a:endParaRPr/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9283519" y="3087567"/>
              <a:ext cx="2600325" cy="1200329"/>
            </a:xfrm>
            <a:prstGeom prst="rect">
              <a:avLst/>
            </a:prstGeom>
            <a:solidFill>
              <a:srgbClr val="57585A"/>
            </a:solidFill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Желание реинвестировать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720489" y="3087566"/>
              <a:ext cx="2375803" cy="1200329"/>
            </a:xfrm>
            <a:prstGeom prst="rect">
              <a:avLst/>
            </a:prstGeom>
            <a:solidFill>
              <a:srgbClr val="57585A"/>
            </a:solidFill>
            <a:ln w="28575">
              <a:solidFill>
                <a:srgbClr val="57585A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ru-RU" sz="2400" b="1">
                  <a:solidFill>
                    <a:schemeClr val="bg1"/>
                  </a:solidFill>
                </a:rPr>
                <a:t>Желание инвестировать</a:t>
              </a:r>
              <a:endParaRPr/>
            </a:p>
            <a:p>
              <a:pPr algn="ctr">
                <a:defRPr/>
              </a:pPr>
              <a:endParaRPr lang="ru-RU" sz="2400" b="1">
                <a:solidFill>
                  <a:schemeClr val="bg1"/>
                </a:solidFill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52403" y="3349208"/>
            <a:ext cx="6858009" cy="154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67255" y="299810"/>
            <a:ext cx="10510344" cy="8540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solidFill>
                  <a:srgbClr val="ED5236"/>
                </a:solidFill>
                <a:latin typeface="Calibri"/>
              </a:rPr>
              <a:t>Три основные траектории развития деятельности СПоК:</a:t>
            </a:r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sp>
        <p:nvSpPr>
          <p:cNvPr id="7" name="Заголовок 1"/>
          <p:cNvSpPr txBox="1"/>
          <p:nvPr/>
        </p:nvSpPr>
        <p:spPr bwMode="auto">
          <a:xfrm>
            <a:off x="2360512" y="3464454"/>
            <a:ext cx="7098799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>
                <a:solidFill>
                  <a:srgbClr val="55210F"/>
                </a:solidFill>
                <a:latin typeface="Calibri"/>
              </a:rPr>
              <a:t>Расширение членской базы</a:t>
            </a:r>
            <a:endParaRPr/>
          </a:p>
        </p:txBody>
      </p:sp>
      <p:sp>
        <p:nvSpPr>
          <p:cNvPr id="8" name="Заголовок 1"/>
          <p:cNvSpPr txBox="1"/>
          <p:nvPr/>
        </p:nvSpPr>
        <p:spPr bwMode="auto">
          <a:xfrm>
            <a:off x="2360512" y="1433121"/>
            <a:ext cx="9348011" cy="1721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>
                <a:solidFill>
                  <a:srgbClr val="55210F"/>
                </a:solidFill>
                <a:latin typeface="Calibri"/>
              </a:rPr>
              <a:t>Расширение программ развития кооператива (целевых)</a:t>
            </a:r>
            <a:endParaRPr/>
          </a:p>
        </p:txBody>
      </p:sp>
      <p:sp>
        <p:nvSpPr>
          <p:cNvPr id="9" name="Заголовок 1"/>
          <p:cNvSpPr txBox="1"/>
          <p:nvPr/>
        </p:nvSpPr>
        <p:spPr bwMode="auto">
          <a:xfrm>
            <a:off x="2360512" y="4784485"/>
            <a:ext cx="9148317" cy="1599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>
                <a:solidFill>
                  <a:srgbClr val="55210F"/>
                </a:solidFill>
                <a:latin typeface="Calibri"/>
              </a:rPr>
              <a:t>Укрупнение в кооператив следующего уровня</a:t>
            </a:r>
            <a:endParaRPr/>
          </a:p>
        </p:txBody>
      </p:sp>
      <p:pic>
        <p:nvPicPr>
          <p:cNvPr id="14" name="Рисунок 13" descr="Блок-схема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67255" y="4859125"/>
            <a:ext cx="1210012" cy="1210012"/>
          </a:xfrm>
          <a:prstGeom prst="rect">
            <a:avLst/>
          </a:prstGeom>
        </p:spPr>
      </p:pic>
      <p:pic>
        <p:nvPicPr>
          <p:cNvPr id="18" name="Рисунок 17" descr="Группа мужчин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50138" y="3306536"/>
            <a:ext cx="1080166" cy="1080166"/>
          </a:xfrm>
          <a:prstGeom prst="rect">
            <a:avLst/>
          </a:prstGeom>
        </p:spPr>
      </p:pic>
      <p:pic>
        <p:nvPicPr>
          <p:cNvPr id="20" name="Рисунок 19" descr="Цель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50138" y="1742143"/>
            <a:ext cx="1059717" cy="10597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 bwMode="auto">
          <a:xfrm>
            <a:off x="2081186" y="5836996"/>
            <a:ext cx="1939637" cy="665018"/>
          </a:xfrm>
          <a:prstGeom prst="rect">
            <a:avLst/>
          </a:prstGeom>
          <a:ln w="38100">
            <a:solidFill>
              <a:srgbClr val="ED513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216594"/>
            <a:ext cx="12192000" cy="1066511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rgbClr val="ED5136"/>
                </a:solidFill>
                <a:latin typeface="Play"/>
              </a:rPr>
              <a:t>МНОГОУРОВНЕВАЯ КООПЕРАЦИЯ:</a:t>
            </a:r>
            <a:endParaRPr/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3383515" y="3648441"/>
            <a:ext cx="1748116" cy="794327"/>
          </a:xfrm>
          <a:prstGeom prst="roundRect">
            <a:avLst>
              <a:gd name="adj" fmla="val 16667"/>
            </a:avLst>
          </a:prstGeom>
          <a:ln w="38100">
            <a:solidFill>
              <a:srgbClr val="ED513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5" name="Прямая со стрелкой 34"/>
          <p:cNvCxnSpPr>
            <a:cxnSpLocks/>
            <a:stCxn id="19" idx="0"/>
          </p:cNvCxnSpPr>
          <p:nvPr/>
        </p:nvCxnSpPr>
        <p:spPr bwMode="auto">
          <a:xfrm flipV="1">
            <a:off x="3051005" y="4491499"/>
            <a:ext cx="418704" cy="1345497"/>
          </a:xfrm>
          <a:prstGeom prst="straightConnector1">
            <a:avLst/>
          </a:prstGeom>
          <a:ln>
            <a:solidFill>
              <a:srgbClr val="ED513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cxnSpLocks/>
          </p:cNvCxnSpPr>
          <p:nvPr/>
        </p:nvCxnSpPr>
        <p:spPr bwMode="auto">
          <a:xfrm flipH="1" flipV="1">
            <a:off x="5131630" y="4581236"/>
            <a:ext cx="482780" cy="1339471"/>
          </a:xfrm>
          <a:prstGeom prst="straightConnector1">
            <a:avLst/>
          </a:prstGeom>
          <a:ln>
            <a:solidFill>
              <a:srgbClr val="ED513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 bwMode="auto">
          <a:xfrm>
            <a:off x="3469709" y="3805458"/>
            <a:ext cx="732836" cy="498764"/>
          </a:xfrm>
          <a:prstGeom prst="rect">
            <a:avLst/>
          </a:prstGeom>
          <a:solidFill>
            <a:srgbClr val="ED5136"/>
          </a:solidFill>
          <a:ln>
            <a:solidFill>
              <a:srgbClr val="ED5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Прямоугольник 41"/>
          <p:cNvSpPr/>
          <p:nvPr/>
        </p:nvSpPr>
        <p:spPr bwMode="auto">
          <a:xfrm>
            <a:off x="4278173" y="3805458"/>
            <a:ext cx="732836" cy="498764"/>
          </a:xfrm>
          <a:prstGeom prst="rect">
            <a:avLst/>
          </a:prstGeom>
          <a:solidFill>
            <a:srgbClr val="ED5136"/>
          </a:solidFill>
          <a:ln>
            <a:solidFill>
              <a:srgbClr val="ED5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8585011" y="3629892"/>
            <a:ext cx="1748116" cy="794327"/>
          </a:xfrm>
          <a:prstGeom prst="roundRect">
            <a:avLst>
              <a:gd name="adj" fmla="val 16667"/>
            </a:avLst>
          </a:prstGeom>
          <a:ln w="38100">
            <a:solidFill>
              <a:srgbClr val="ED513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6" name="Прямая со стрелкой 55"/>
          <p:cNvCxnSpPr>
            <a:cxnSpLocks/>
          </p:cNvCxnSpPr>
          <p:nvPr/>
        </p:nvCxnSpPr>
        <p:spPr bwMode="auto">
          <a:xfrm flipV="1">
            <a:off x="8252501" y="4581236"/>
            <a:ext cx="418704" cy="1345497"/>
          </a:xfrm>
          <a:prstGeom prst="straightConnector1">
            <a:avLst/>
          </a:prstGeom>
          <a:ln>
            <a:solidFill>
              <a:srgbClr val="ED513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cxnSpLocks/>
          </p:cNvCxnSpPr>
          <p:nvPr/>
        </p:nvCxnSpPr>
        <p:spPr bwMode="auto">
          <a:xfrm flipH="1" flipV="1">
            <a:off x="10333126" y="4581236"/>
            <a:ext cx="482780" cy="1339471"/>
          </a:xfrm>
          <a:prstGeom prst="straightConnector1">
            <a:avLst/>
          </a:prstGeom>
          <a:ln>
            <a:solidFill>
              <a:srgbClr val="ED513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 bwMode="auto">
          <a:xfrm>
            <a:off x="8671205" y="3786909"/>
            <a:ext cx="732836" cy="498764"/>
          </a:xfrm>
          <a:prstGeom prst="rect">
            <a:avLst/>
          </a:prstGeom>
          <a:solidFill>
            <a:srgbClr val="ED5136"/>
          </a:solidFill>
          <a:ln>
            <a:solidFill>
              <a:srgbClr val="ED5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Прямоугольник 58"/>
          <p:cNvSpPr/>
          <p:nvPr/>
        </p:nvSpPr>
        <p:spPr bwMode="auto">
          <a:xfrm>
            <a:off x="9479669" y="3786909"/>
            <a:ext cx="732836" cy="498764"/>
          </a:xfrm>
          <a:prstGeom prst="rect">
            <a:avLst/>
          </a:prstGeom>
          <a:solidFill>
            <a:srgbClr val="ED5136"/>
          </a:solidFill>
          <a:ln>
            <a:solidFill>
              <a:srgbClr val="ED5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Равнобедренный треугольник 59"/>
          <p:cNvSpPr/>
          <p:nvPr/>
        </p:nvSpPr>
        <p:spPr bwMode="auto">
          <a:xfrm>
            <a:off x="6125553" y="1389982"/>
            <a:ext cx="1157129" cy="1099127"/>
          </a:xfrm>
          <a:prstGeom prst="triangle">
            <a:avLst>
              <a:gd name="adj" fmla="val 50000"/>
            </a:avLst>
          </a:prstGeom>
          <a:solidFill>
            <a:srgbClr val="EC5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62" name="Прямая со стрелкой 61"/>
          <p:cNvCxnSpPr>
            <a:cxnSpLocks/>
            <a:stCxn id="33" idx="0"/>
          </p:cNvCxnSpPr>
          <p:nvPr/>
        </p:nvCxnSpPr>
        <p:spPr bwMode="auto">
          <a:xfrm flipV="1">
            <a:off x="4257573" y="2507658"/>
            <a:ext cx="1668720" cy="1140783"/>
          </a:xfrm>
          <a:prstGeom prst="straightConnector1">
            <a:avLst/>
          </a:prstGeom>
          <a:ln>
            <a:solidFill>
              <a:srgbClr val="ED513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cxnSpLocks/>
            <a:stCxn id="55" idx="0"/>
          </p:cNvCxnSpPr>
          <p:nvPr/>
        </p:nvCxnSpPr>
        <p:spPr bwMode="auto">
          <a:xfrm flipH="1" flipV="1">
            <a:off x="7398327" y="2489108"/>
            <a:ext cx="2060741" cy="1140783"/>
          </a:xfrm>
          <a:prstGeom prst="straightConnector1">
            <a:avLst/>
          </a:prstGeom>
          <a:ln>
            <a:solidFill>
              <a:srgbClr val="ED513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 bwMode="auto">
          <a:xfrm>
            <a:off x="287113" y="6053380"/>
            <a:ext cx="164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55210F"/>
                </a:solidFill>
              </a:rPr>
              <a:t>1 УРОВЕНЬ</a:t>
            </a:r>
            <a:endParaRPr/>
          </a:p>
        </p:txBody>
      </p:sp>
      <p:sp>
        <p:nvSpPr>
          <p:cNvPr id="66" name="TextBox 65"/>
          <p:cNvSpPr txBox="1"/>
          <p:nvPr/>
        </p:nvSpPr>
        <p:spPr bwMode="auto">
          <a:xfrm>
            <a:off x="283140" y="3824008"/>
            <a:ext cx="164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55210F"/>
                </a:solidFill>
              </a:rPr>
              <a:t>2 УРОВЕНЬ</a:t>
            </a:r>
            <a:endParaRPr/>
          </a:p>
        </p:txBody>
      </p:sp>
      <p:sp>
        <p:nvSpPr>
          <p:cNvPr id="67" name="TextBox 66"/>
          <p:cNvSpPr txBox="1"/>
          <p:nvPr/>
        </p:nvSpPr>
        <p:spPr bwMode="auto">
          <a:xfrm>
            <a:off x="283140" y="1708711"/>
            <a:ext cx="164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55210F"/>
                </a:solidFill>
              </a:rPr>
              <a:t>3 УРОВЕНЬ</a:t>
            </a:r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96873" y="5879768"/>
            <a:ext cx="213835" cy="5723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572788" y="5879768"/>
            <a:ext cx="213782" cy="5723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293785" y="5867833"/>
            <a:ext cx="213641" cy="5723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928454" y="5879768"/>
            <a:ext cx="213782" cy="57233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665548" y="5879768"/>
            <a:ext cx="213782" cy="572339"/>
          </a:xfrm>
          <a:prstGeom prst="rect">
            <a:avLst/>
          </a:prstGeom>
        </p:spPr>
      </p:pic>
      <p:sp>
        <p:nvSpPr>
          <p:cNvPr id="76" name="Прямоугольник 75"/>
          <p:cNvSpPr/>
          <p:nvPr/>
        </p:nvSpPr>
        <p:spPr bwMode="auto">
          <a:xfrm>
            <a:off x="4682308" y="5836996"/>
            <a:ext cx="1939637" cy="665018"/>
          </a:xfrm>
          <a:prstGeom prst="rect">
            <a:avLst/>
          </a:prstGeom>
          <a:ln w="38100">
            <a:solidFill>
              <a:srgbClr val="ED513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797995" y="5879768"/>
            <a:ext cx="213835" cy="572341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73910" y="5879768"/>
            <a:ext cx="213782" cy="572339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894907" y="5867833"/>
            <a:ext cx="213641" cy="572340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529577" y="5879768"/>
            <a:ext cx="213782" cy="572339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266670" y="5879768"/>
            <a:ext cx="213782" cy="572339"/>
          </a:xfrm>
          <a:prstGeom prst="rect">
            <a:avLst/>
          </a:prstGeom>
        </p:spPr>
      </p:pic>
      <p:sp>
        <p:nvSpPr>
          <p:cNvPr id="82" name="Прямоугольник 81"/>
          <p:cNvSpPr/>
          <p:nvPr/>
        </p:nvSpPr>
        <p:spPr bwMode="auto">
          <a:xfrm>
            <a:off x="7283430" y="5836996"/>
            <a:ext cx="1939637" cy="665018"/>
          </a:xfrm>
          <a:prstGeom prst="rect">
            <a:avLst/>
          </a:prstGeom>
          <a:ln w="38100">
            <a:solidFill>
              <a:srgbClr val="ED513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399117" y="5879768"/>
            <a:ext cx="213835" cy="572341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775032" y="5879768"/>
            <a:ext cx="213782" cy="572339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496029" y="5867833"/>
            <a:ext cx="213641" cy="572340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130698" y="5879768"/>
            <a:ext cx="213782" cy="572339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867792" y="5879768"/>
            <a:ext cx="213782" cy="572339"/>
          </a:xfrm>
          <a:prstGeom prst="rect">
            <a:avLst/>
          </a:prstGeom>
        </p:spPr>
      </p:pic>
      <p:sp>
        <p:nvSpPr>
          <p:cNvPr id="88" name="Прямоугольник 87"/>
          <p:cNvSpPr/>
          <p:nvPr/>
        </p:nvSpPr>
        <p:spPr bwMode="auto">
          <a:xfrm>
            <a:off x="9884552" y="5836996"/>
            <a:ext cx="1939637" cy="665018"/>
          </a:xfrm>
          <a:prstGeom prst="rect">
            <a:avLst/>
          </a:prstGeom>
          <a:ln w="38100">
            <a:solidFill>
              <a:srgbClr val="ED513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9" name="Рисунок 8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000239" y="5879768"/>
            <a:ext cx="213835" cy="572341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376154" y="5879768"/>
            <a:ext cx="213782" cy="572339"/>
          </a:xfrm>
          <a:prstGeom prst="rect">
            <a:avLst/>
          </a:prstGeom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097151" y="5867833"/>
            <a:ext cx="213641" cy="572340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731821" y="5879768"/>
            <a:ext cx="213782" cy="572339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468914" y="5879768"/>
            <a:ext cx="213782" cy="57233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5400000" flipH="1" flipV="1">
            <a:off x="-3339151" y="3365062"/>
            <a:ext cx="6832091" cy="15378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16199999" flipH="1">
            <a:off x="8699063" y="3365062"/>
            <a:ext cx="6832091" cy="15378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364593" y="634031"/>
            <a:ext cx="11658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defRPr/>
            </a:pPr>
            <a:r>
              <a:rPr lang="ru-RU" sz="3600" b="1" i="1">
                <a:solidFill>
                  <a:srgbClr val="55210F"/>
                </a:solidFill>
              </a:rPr>
              <a:t> «Два и более производственных и (или) потребительских кооператива могут образовывать потребительские кооперативы последующих уровней, вплоть до всероссийских и международных потребительских кооперативов. Членами кооператива последующего уровня могут быть только кооперативы предыдущего уровня».</a:t>
            </a:r>
            <a:endParaRPr/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5378" y="5337924"/>
            <a:ext cx="815217" cy="8860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1484974" y="5539562"/>
            <a:ext cx="779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 b="1">
                <a:solidFill>
                  <a:schemeClr val="tx1">
                    <a:lumMod val="75000"/>
                    <a:lumOff val="25000"/>
                  </a:schemeClr>
                </a:solidFill>
              </a:rPr>
              <a:t>п. 12 ст. 4 ФЗ № 193 от 15.11.1995 г. 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 flipH="1" flipV="1">
            <a:off x="-3339151" y="3365062"/>
            <a:ext cx="6832091" cy="1537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99" flipH="1">
            <a:off x="8699063" y="3365062"/>
            <a:ext cx="6832091" cy="1537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2187897" y="596106"/>
            <a:ext cx="4166937" cy="123263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6000" b="1" u="sng">
                <a:solidFill>
                  <a:srgbClr val="ED5136"/>
                </a:solidFill>
              </a:rPr>
              <a:t>ФИНАНСЫ</a:t>
            </a:r>
            <a:endParaRPr/>
          </a:p>
        </p:txBody>
      </p:sp>
      <p:pic>
        <p:nvPicPr>
          <p:cNvPr id="9" name="Рисунок 8" descr="Рубль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20847" y="596106"/>
            <a:ext cx="1093653" cy="10936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sp>
        <p:nvSpPr>
          <p:cNvPr id="4" name="Объект 2"/>
          <p:cNvSpPr txBox="1"/>
          <p:nvPr/>
        </p:nvSpPr>
        <p:spPr bwMode="auto">
          <a:xfrm>
            <a:off x="2283590" y="2104751"/>
            <a:ext cx="9316453" cy="992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6000" b="1" u="sng">
                <a:solidFill>
                  <a:srgbClr val="31B44A"/>
                </a:solidFill>
              </a:rPr>
              <a:t>РЫНКИ СБЫТА</a:t>
            </a:r>
            <a:endParaRPr/>
          </a:p>
        </p:txBody>
      </p:sp>
      <p:pic>
        <p:nvPicPr>
          <p:cNvPr id="5" name="Рисунок 4" descr="Тележка для покупок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4148" y="1735852"/>
            <a:ext cx="1567050" cy="1567050"/>
          </a:xfrm>
          <a:prstGeom prst="rect">
            <a:avLst/>
          </a:prstGeom>
        </p:spPr>
      </p:pic>
      <p:sp>
        <p:nvSpPr>
          <p:cNvPr id="6" name="Объект 2"/>
          <p:cNvSpPr txBox="1"/>
          <p:nvPr/>
        </p:nvSpPr>
        <p:spPr bwMode="auto">
          <a:xfrm>
            <a:off x="2358018" y="3760397"/>
            <a:ext cx="8979568" cy="1237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6000" b="1" u="sng">
                <a:solidFill>
                  <a:srgbClr val="55210F"/>
                </a:solidFill>
              </a:rPr>
              <a:t>КАДРЫ</a:t>
            </a:r>
            <a:endParaRPr/>
          </a:p>
        </p:txBody>
      </p:sp>
      <p:pic>
        <p:nvPicPr>
          <p:cNvPr id="7" name="Рисунок 6" descr="Строитель, парень, мужской со сплошной заливкой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48819" y="3555098"/>
            <a:ext cx="1237707" cy="1237707"/>
          </a:xfrm>
          <a:prstGeom prst="rect">
            <a:avLst/>
          </a:prstGeom>
        </p:spPr>
      </p:pic>
      <p:pic>
        <p:nvPicPr>
          <p:cNvPr id="8" name="Рисунок 7" descr="Суд со сплошной заливкой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69633" y="5086237"/>
            <a:ext cx="1216893" cy="1216893"/>
          </a:xfrm>
          <a:prstGeom prst="rect">
            <a:avLst/>
          </a:prstGeom>
        </p:spPr>
      </p:pic>
      <p:sp>
        <p:nvSpPr>
          <p:cNvPr id="12" name="Объект 2"/>
          <p:cNvSpPr txBox="1"/>
          <p:nvPr/>
        </p:nvSpPr>
        <p:spPr bwMode="auto">
          <a:xfrm>
            <a:off x="2358018" y="5270880"/>
            <a:ext cx="8979568" cy="1237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6000" b="1" u="sng">
                <a:solidFill>
                  <a:srgbClr val="57585A"/>
                </a:solidFill>
              </a:rPr>
              <a:t>ГОСРЕГУЛИРОВАНИЕ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2245007" y="1469518"/>
            <a:ext cx="97376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ru-RU" sz="3200" b="1" i="1">
                <a:solidFill>
                  <a:srgbClr val="31B44A"/>
                </a:solidFill>
              </a:rPr>
              <a:t>Сельскохозяйственный кооператив второго уровня </a:t>
            </a:r>
            <a:r>
              <a:rPr lang="ru-RU" sz="3000" b="1" i="1">
                <a:solidFill>
                  <a:srgbClr val="644A41"/>
                </a:solidFill>
              </a:rPr>
              <a:t>– это группа кооперативов</a:t>
            </a:r>
            <a:r>
              <a:rPr lang="ru-RU" sz="3000" b="1" i="1">
                <a:solidFill>
                  <a:srgbClr val="644A41"/>
                </a:solidFill>
              </a:rPr>
              <a:t> </a:t>
            </a:r>
            <a:r>
              <a:rPr lang="ru-RU" sz="3000" b="1" i="1">
                <a:solidFill>
                  <a:srgbClr val="644A41"/>
                </a:solidFill>
              </a:rPr>
              <a:t>первого уровня, ведущая деятельность с целью обеспечения  услугами, необходимыми кооперативам первого уровня для успешной работы.</a:t>
            </a:r>
            <a:endParaRPr/>
          </a:p>
          <a:p>
            <a:pPr>
              <a:defRPr/>
            </a:pPr>
            <a:endParaRPr lang="ru-RU" sz="3200" b="1" i="1">
              <a:solidFill>
                <a:srgbClr val="644A41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 bwMode="auto">
          <a:xfrm>
            <a:off x="249775" y="1753763"/>
            <a:ext cx="2067126" cy="2263067"/>
            <a:chOff x="456024" y="3231713"/>
            <a:chExt cx="914400" cy="1001075"/>
          </a:xfrm>
          <a:solidFill>
            <a:srgbClr val="57585A"/>
          </a:solidFill>
        </p:grpSpPr>
        <p:pic>
          <p:nvPicPr>
            <p:cNvPr id="15" name="Рисунок 14" descr="Иерархия со сплошной заливкой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456024" y="3318388"/>
              <a:ext cx="914400" cy="914400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 bwMode="auto">
            <a:xfrm>
              <a:off x="715937" y="3231713"/>
              <a:ext cx="394573" cy="394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8" name="TextBox 17"/>
          <p:cNvSpPr txBox="1"/>
          <p:nvPr/>
        </p:nvSpPr>
        <p:spPr bwMode="auto">
          <a:xfrm>
            <a:off x="716365" y="5084849"/>
            <a:ext cx="105850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>
                <a:solidFill>
                  <a:srgbClr val="FF0000"/>
                </a:solidFill>
              </a:rPr>
              <a:t>Любой кооператив первого уровня может вступить в кооператив второго уровня</a:t>
            </a:r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12058" y="89822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b="1">
                <a:solidFill>
                  <a:srgbClr val="EC5136"/>
                </a:solidFill>
                <a:latin typeface="Calibri"/>
              </a:rPr>
              <a:t>Отличиями и особенностями кооперативов второго уровня являются: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887793" y="5150446"/>
            <a:ext cx="9239865" cy="1524000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  <a:defRPr/>
            </a:pPr>
            <a:r>
              <a:rPr lang="ru-RU" sz="3600" b="1">
                <a:solidFill>
                  <a:srgbClr val="644A41"/>
                </a:solidFill>
              </a:rPr>
              <a:t>Оказание услуг территориально удалённым кооперативам (в мерках села, деревни, города).</a:t>
            </a:r>
            <a:endParaRPr/>
          </a:p>
          <a:p>
            <a:pPr>
              <a:defRPr/>
            </a:pPr>
            <a:endParaRPr lang="ru-RU" sz="3600" b="1">
              <a:solidFill>
                <a:srgbClr val="644A41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848464" y="1714842"/>
            <a:ext cx="1022554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lnSpc>
                <a:spcPct val="90000"/>
              </a:lnSpc>
              <a:buNone/>
              <a:defRPr/>
            </a:pPr>
            <a:r>
              <a:rPr lang="ru-RU" sz="3600" b="1">
                <a:solidFill>
                  <a:srgbClr val="644A41"/>
                </a:solidFill>
              </a:rPr>
              <a:t>Членство: исключительно кооперативы предыдущего уровня.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1848464" y="3203237"/>
            <a:ext cx="10225548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lnSpc>
                <a:spcPct val="90000"/>
              </a:lnSpc>
              <a:buNone/>
              <a:defRPr/>
            </a:pPr>
            <a:r>
              <a:rPr lang="ru-RU" sz="3600" b="1">
                <a:solidFill>
                  <a:srgbClr val="644A41"/>
                </a:solidFill>
              </a:rPr>
              <a:t>Уровень взаимодействия: районный</a:t>
            </a:r>
            <a:r>
              <a:rPr lang="en-US" sz="3600" b="1">
                <a:solidFill>
                  <a:srgbClr val="644A41"/>
                </a:solidFill>
              </a:rPr>
              <a:t>/</a:t>
            </a:r>
            <a:r>
              <a:rPr lang="ru-RU" sz="3600" b="1">
                <a:solidFill>
                  <a:srgbClr val="644A41"/>
                </a:solidFill>
              </a:rPr>
              <a:t>региональный (взаимодействие с региональной властью).</a:t>
            </a:r>
            <a:endParaRPr/>
          </a:p>
        </p:txBody>
      </p:sp>
      <p:pic>
        <p:nvPicPr>
          <p:cNvPr id="15" name="Рисунок 14" descr="Пирамида с уровнями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5353" y="3489745"/>
            <a:ext cx="914400" cy="9144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 bwMode="auto">
          <a:xfrm>
            <a:off x="495353" y="1793391"/>
            <a:ext cx="914400" cy="1001075"/>
            <a:chOff x="456024" y="3231713"/>
            <a:chExt cx="914400" cy="1001075"/>
          </a:xfrm>
          <a:solidFill>
            <a:srgbClr val="57585A"/>
          </a:solidFill>
        </p:grpSpPr>
        <p:pic>
          <p:nvPicPr>
            <p:cNvPr id="17" name="Рисунок 16" descr="Иерархия со сплошной заливкой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56024" y="3318388"/>
              <a:ext cx="914400" cy="914400"/>
            </a:xfrm>
            <a:prstGeom prst="rect">
              <a:avLst/>
            </a:prstGeom>
          </p:spPr>
        </p:pic>
        <p:sp>
          <p:nvSpPr>
            <p:cNvPr id="18" name="Прямоугольник 17"/>
            <p:cNvSpPr/>
            <p:nvPr/>
          </p:nvSpPr>
          <p:spPr bwMode="auto">
            <a:xfrm>
              <a:off x="715937" y="3231713"/>
              <a:ext cx="394573" cy="394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20" name="Рисунок 19" descr="Карта с кнопкой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5353" y="5305346"/>
            <a:ext cx="914400" cy="914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15412" y="237305"/>
            <a:ext cx="11417358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>
                <a:solidFill>
                  <a:srgbClr val="EC5136"/>
                </a:solidFill>
                <a:latin typeface="Calibri"/>
              </a:rPr>
              <a:t>Возможные цели сельскохозяйственного потребительского кооператива второго уровня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691147" y="2110761"/>
            <a:ext cx="9896249" cy="144851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b="1">
                <a:solidFill>
                  <a:srgbClr val="54210F"/>
                </a:solidFill>
              </a:rPr>
              <a:t>Учёт: </a:t>
            </a:r>
            <a:r>
              <a:rPr lang="ru-RU">
                <a:solidFill>
                  <a:srgbClr val="54210F"/>
                </a:solidFill>
              </a:rPr>
              <a:t>кооператив второго уровня оказывает услуги по бухгалтерскому учёту деятельности своих членов-кооперативов первого уровня (бухгалтерский аутсорсинг).</a:t>
            </a:r>
            <a:endParaRPr/>
          </a:p>
        </p:txBody>
      </p:sp>
      <p:sp>
        <p:nvSpPr>
          <p:cNvPr id="4" name="Объект 2"/>
          <p:cNvSpPr txBox="1"/>
          <p:nvPr/>
        </p:nvSpPr>
        <p:spPr bwMode="auto">
          <a:xfrm>
            <a:off x="1691147" y="4049029"/>
            <a:ext cx="9583993" cy="1448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>
                <a:solidFill>
                  <a:srgbClr val="54210F"/>
                </a:solidFill>
              </a:rPr>
              <a:t>Планирование: </a:t>
            </a:r>
            <a:r>
              <a:rPr lang="ru-RU">
                <a:solidFill>
                  <a:srgbClr val="54210F"/>
                </a:solidFill>
              </a:rPr>
              <a:t>кооперативы второго уровня оказывают своим членам услуги по планированию их деятельности: составляют производственные и финансовые планы, </a:t>
            </a:r>
            <a:endParaRPr/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>
                <a:solidFill>
                  <a:srgbClr val="54210F"/>
                </a:solidFill>
              </a:rPr>
              <a:t>бизнес-планы деятельности кооперативов первого уровня, бизнес-проекты.</a:t>
            </a:r>
            <a:endParaRPr/>
          </a:p>
        </p:txBody>
      </p:sp>
      <p:pic>
        <p:nvPicPr>
          <p:cNvPr id="6" name="Рисунок 5" descr="Сборник схем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9629" y="4374637"/>
            <a:ext cx="1351519" cy="1351519"/>
          </a:xfrm>
          <a:prstGeom prst="rect">
            <a:avLst/>
          </a:prstGeom>
        </p:spPr>
      </p:pic>
      <p:pic>
        <p:nvPicPr>
          <p:cNvPr id="8" name="Рисунок 7" descr="Абак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9629" y="2235214"/>
            <a:ext cx="1193786" cy="1193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/>
          <p:nvPr/>
        </p:nvSpPr>
        <p:spPr bwMode="auto">
          <a:xfrm>
            <a:off x="2765321" y="3104536"/>
            <a:ext cx="8295969" cy="1345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>
                <a:solidFill>
                  <a:srgbClr val="644A41"/>
                </a:solidFill>
              </a:rPr>
              <a:t>Маркетинг: </a:t>
            </a:r>
            <a:r>
              <a:rPr lang="ru-RU">
                <a:solidFill>
                  <a:srgbClr val="644A41"/>
                </a:solidFill>
              </a:rPr>
              <a:t>построение единой стратегии продвижения продукта, создание единой торговой марки</a:t>
            </a:r>
            <a:r>
              <a:rPr lang="ru-RU" b="1">
                <a:solidFill>
                  <a:srgbClr val="644A41"/>
                </a:solidFill>
              </a:rPr>
              <a:t>.</a:t>
            </a:r>
            <a:endParaRPr lang="ru-RU">
              <a:solidFill>
                <a:srgbClr val="644A41"/>
              </a:solidFill>
            </a:endParaRPr>
          </a:p>
        </p:txBody>
      </p:sp>
      <p:sp>
        <p:nvSpPr>
          <p:cNvPr id="7" name="Объект 2"/>
          <p:cNvSpPr txBox="1"/>
          <p:nvPr/>
        </p:nvSpPr>
        <p:spPr bwMode="auto">
          <a:xfrm>
            <a:off x="2765321" y="430159"/>
            <a:ext cx="8384460" cy="255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>
                <a:solidFill>
                  <a:srgbClr val="644A41"/>
                </a:solidFill>
              </a:rPr>
              <a:t>Информационное обеспечение </a:t>
            </a:r>
            <a:r>
              <a:rPr lang="ru-RU">
                <a:solidFill>
                  <a:srgbClr val="644A41"/>
                </a:solidFill>
              </a:rPr>
              <a:t>членов кооператива второго уровня (мероприятия, семинары, курсы, по основным направлениям деятельности, проведение консультаций, создание информационных систем и порталов). </a:t>
            </a:r>
            <a:endParaRPr/>
          </a:p>
        </p:txBody>
      </p:sp>
      <p:sp>
        <p:nvSpPr>
          <p:cNvPr id="8" name="Объект 2"/>
          <p:cNvSpPr txBox="1"/>
          <p:nvPr/>
        </p:nvSpPr>
        <p:spPr bwMode="auto">
          <a:xfrm>
            <a:off x="2765321" y="5082563"/>
            <a:ext cx="8295969" cy="1345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>
                <a:solidFill>
                  <a:srgbClr val="644A41"/>
                </a:solidFill>
              </a:rPr>
              <a:t>Снабжение</a:t>
            </a:r>
            <a:r>
              <a:rPr lang="en-US" b="1">
                <a:solidFill>
                  <a:srgbClr val="644A41"/>
                </a:solidFill>
              </a:rPr>
              <a:t>/</a:t>
            </a:r>
            <a:r>
              <a:rPr lang="ru-RU" b="1">
                <a:solidFill>
                  <a:srgbClr val="644A41"/>
                </a:solidFill>
              </a:rPr>
              <a:t>Сбыт: </a:t>
            </a:r>
            <a:r>
              <a:rPr lang="ru-RU">
                <a:solidFill>
                  <a:srgbClr val="644A41"/>
                </a:solidFill>
              </a:rPr>
              <a:t>организация единого офиса снабжения и продаж.</a:t>
            </a:r>
            <a:endParaRPr/>
          </a:p>
        </p:txBody>
      </p:sp>
      <p:pic>
        <p:nvPicPr>
          <p:cNvPr id="10" name="Рисунок 9" descr="Рукопожатие со сплошной заливкой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3772" y="5091467"/>
            <a:ext cx="1119824" cy="1119824"/>
          </a:xfrm>
          <a:prstGeom prst="rect">
            <a:avLst/>
          </a:prstGeom>
        </p:spPr>
      </p:pic>
      <p:pic>
        <p:nvPicPr>
          <p:cNvPr id="12" name="Рисунок 11" descr="Маркетинг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83772" y="3104536"/>
            <a:ext cx="1119824" cy="1119824"/>
          </a:xfrm>
          <a:prstGeom prst="rect">
            <a:avLst/>
          </a:prstGeom>
        </p:spPr>
      </p:pic>
      <p:pic>
        <p:nvPicPr>
          <p:cNvPr id="14" name="Рисунок 13" descr="Газета со сплошной заливкой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77410" y="667664"/>
            <a:ext cx="1119824" cy="11198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915094" y="553870"/>
            <a:ext cx="10515600" cy="2565901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4400" b="1">
                <a:solidFill>
                  <a:srgbClr val="FF0000"/>
                </a:solidFill>
              </a:rPr>
              <a:t>УСПЕХ КООПЕРАЦИИ </a:t>
            </a:r>
            <a:endParaRPr/>
          </a:p>
          <a:p>
            <a:pPr marL="0" indent="0" algn="ctr">
              <a:buNone/>
              <a:defRPr/>
            </a:pPr>
            <a:r>
              <a:rPr lang="ru-RU" sz="4400" b="1">
                <a:solidFill>
                  <a:srgbClr val="FF0000"/>
                </a:solidFill>
              </a:rPr>
              <a:t>В СЛАЖЕННОЙ КООРДИНАЦИИ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39151" y="3365062"/>
            <a:ext cx="6832091" cy="1537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99063" y="3365062"/>
            <a:ext cx="6832091" cy="153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  <p:pic>
        <p:nvPicPr>
          <p:cNvPr id="11" name="Рисунок 10" descr="Сеть со сплошной заливко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7620" y="2493171"/>
            <a:ext cx="3900855" cy="3900855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>
            <a:cxnSpLocks/>
          </p:cNvCxnSpPr>
          <p:nvPr/>
        </p:nvCxnSpPr>
        <p:spPr bwMode="auto">
          <a:xfrm flipH="1">
            <a:off x="5486400" y="3560357"/>
            <a:ext cx="532708" cy="347992"/>
          </a:xfrm>
          <a:prstGeom prst="line">
            <a:avLst/>
          </a:prstGeom>
          <a:ln w="76200">
            <a:solidFill>
              <a:srgbClr val="31B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cxnSpLocks/>
          </p:cNvCxnSpPr>
          <p:nvPr/>
        </p:nvCxnSpPr>
        <p:spPr bwMode="auto">
          <a:xfrm flipH="1">
            <a:off x="5906540" y="5586550"/>
            <a:ext cx="867239" cy="0"/>
          </a:xfrm>
          <a:prstGeom prst="line">
            <a:avLst/>
          </a:prstGeom>
          <a:ln w="76200">
            <a:solidFill>
              <a:srgbClr val="31B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cxnSpLocks/>
          </p:cNvCxnSpPr>
          <p:nvPr/>
        </p:nvCxnSpPr>
        <p:spPr bwMode="auto">
          <a:xfrm flipH="1" flipV="1">
            <a:off x="5236090" y="4550453"/>
            <a:ext cx="117963" cy="544715"/>
          </a:xfrm>
          <a:prstGeom prst="line">
            <a:avLst/>
          </a:prstGeom>
          <a:ln w="76200">
            <a:solidFill>
              <a:srgbClr val="31B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cxnSpLocks/>
          </p:cNvCxnSpPr>
          <p:nvPr/>
        </p:nvCxnSpPr>
        <p:spPr bwMode="auto">
          <a:xfrm flipH="1" flipV="1">
            <a:off x="6806077" y="3560357"/>
            <a:ext cx="458165" cy="321052"/>
          </a:xfrm>
          <a:prstGeom prst="line">
            <a:avLst/>
          </a:prstGeom>
          <a:ln w="76200">
            <a:solidFill>
              <a:srgbClr val="31B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cxnSpLocks/>
          </p:cNvCxnSpPr>
          <p:nvPr/>
        </p:nvCxnSpPr>
        <p:spPr bwMode="auto">
          <a:xfrm flipV="1">
            <a:off x="7399421" y="4567543"/>
            <a:ext cx="124540" cy="491529"/>
          </a:xfrm>
          <a:prstGeom prst="line">
            <a:avLst/>
          </a:prstGeom>
          <a:ln w="76200">
            <a:solidFill>
              <a:srgbClr val="31B4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75290" y="235691"/>
            <a:ext cx="10841420" cy="182228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400" b="1">
                <a:solidFill>
                  <a:srgbClr val="ED5136"/>
                </a:solidFill>
                <a:latin typeface="Calibri"/>
              </a:rPr>
              <a:t>Для успешной кооперативной работы, необходимо: 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675290" y="2361312"/>
            <a:ext cx="9806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>
                <a:solidFill>
                  <a:srgbClr val="55210F"/>
                </a:solidFill>
                <a:latin typeface="Calibri"/>
              </a:rPr>
              <a:t>1. СОЗДАТЬ КООПЕРАТИВНУЮ ПЛАТФОРМУ</a:t>
            </a:r>
            <a:endParaRPr lang="ru-RU" sz="4400">
              <a:solidFill>
                <a:srgbClr val="55210F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665401" y="4301746"/>
            <a:ext cx="1070741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>
                <a:solidFill>
                  <a:srgbClr val="55210F"/>
                </a:solidFill>
                <a:latin typeface="Calibri"/>
              </a:rPr>
              <a:t>2. ЗАДАТЬ ИМПУЛЬС НА ВЗАИМОВЫГОДНОЕ ВЗАИМОДЕЙСТВИЕ</a:t>
            </a:r>
            <a:endParaRPr lang="ru-RU" sz="4400">
              <a:solidFill>
                <a:srgbClr val="55210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 flipH="1" flipV="1">
            <a:off x="-3339151" y="3365062"/>
            <a:ext cx="6832091" cy="1537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16199999" flipH="1">
            <a:off x="8699063" y="3365062"/>
            <a:ext cx="6832091" cy="1537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6714370"/>
            <a:ext cx="12192000" cy="158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spontaneous synchronizati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Шрифт, логотип, Графика, символ&#10;&#10;Автоматически созданное описание"/>
          <p:cNvPicPr>
            <a:picLocks noChangeAspect="1"/>
          </p:cNvPicPr>
          <p:nvPr/>
        </p:nvPicPr>
        <p:blipFill>
          <a:blip r:embed="rId2"/>
          <a:srcRect l="33041" t="19068" r="32798" b="20000"/>
          <a:stretch/>
        </p:blipFill>
        <p:spPr bwMode="auto">
          <a:xfrm>
            <a:off x="403123" y="364381"/>
            <a:ext cx="2565474" cy="2577603"/>
          </a:xfrm>
          <a:prstGeom prst="rect">
            <a:avLst/>
          </a:prstGeom>
        </p:spPr>
      </p:pic>
      <p:pic>
        <p:nvPicPr>
          <p:cNvPr id="9" name="Рисунок 8" descr="Изображение выглядит как шаблон, Графика, пиксель, дизайн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70042" y="3147708"/>
            <a:ext cx="3429000" cy="3429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3165986" y="730367"/>
            <a:ext cx="8622891" cy="1848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  <a:defRPr/>
            </a:pPr>
            <a:r>
              <a:rPr lang="ru-RU" sz="4000" b="1">
                <a:solidFill>
                  <a:srgbClr val="FF5E5B"/>
                </a:solidFill>
                <a:latin typeface="Calibri"/>
                <a:ea typeface="Calibri"/>
                <a:cs typeface="Times New Roman"/>
              </a:rPr>
              <a:t>Международный день кооперативов</a:t>
            </a:r>
            <a:endParaRPr/>
          </a:p>
          <a:p>
            <a:pPr>
              <a:lnSpc>
                <a:spcPct val="90000"/>
              </a:lnSpc>
              <a:spcAft>
                <a:spcPts val="800"/>
              </a:spcAft>
              <a:defRPr/>
            </a:pPr>
            <a:r>
              <a:rPr lang="ru-RU" sz="3600" b="1" i="1">
                <a:solidFill>
                  <a:srgbClr val="FF5E5B"/>
                </a:solidFill>
                <a:latin typeface="Calibri"/>
                <a:ea typeface="Calibri"/>
                <a:cs typeface="Times New Roman"/>
              </a:rPr>
              <a:t>(</a:t>
            </a:r>
            <a:r>
              <a:rPr lang="en-US" sz="3600" b="1" i="1">
                <a:solidFill>
                  <a:srgbClr val="FF5E5B"/>
                </a:solidFill>
                <a:latin typeface="Calibri"/>
                <a:ea typeface="Calibri"/>
                <a:cs typeface="Times New Roman"/>
              </a:rPr>
              <a:t>International Day of Cooperatives</a:t>
            </a:r>
            <a:r>
              <a:rPr lang="ru-RU" sz="3600" b="1" i="1">
                <a:solidFill>
                  <a:srgbClr val="FF5E5B"/>
                </a:solidFill>
                <a:latin typeface="Calibri"/>
                <a:ea typeface="Calibri"/>
                <a:cs typeface="Times New Roman"/>
              </a:rPr>
              <a:t>)</a:t>
            </a:r>
            <a:endParaRPr/>
          </a:p>
          <a:p>
            <a:pPr>
              <a:lnSpc>
                <a:spcPct val="90000"/>
              </a:lnSpc>
              <a:spcAft>
                <a:spcPts val="800"/>
              </a:spcAft>
              <a:defRPr/>
            </a:pPr>
            <a:r>
              <a:rPr lang="ru-RU" sz="3600" b="1">
                <a:solidFill>
                  <a:srgbClr val="FF5E5B"/>
                </a:solidFill>
                <a:latin typeface="Calibri"/>
                <a:ea typeface="Calibri"/>
                <a:cs typeface="Times New Roman"/>
              </a:rPr>
              <a:t>1 июля 2023 г.</a:t>
            </a:r>
            <a:endParaRPr lang="ru-RU" sz="3600" b="1">
              <a:solidFill>
                <a:srgbClr val="FF5E5B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2340078" y="3708046"/>
            <a:ext cx="62926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>
                <a:solidFill>
                  <a:schemeClr val="tx1">
                    <a:lumMod val="65000"/>
                    <a:lumOff val="35000"/>
                  </a:schemeClr>
                </a:solidFill>
              </a:rPr>
              <a:t>#coopsday </a:t>
            </a:r>
            <a:endParaRPr lang="ru-RU" sz="48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>
              <a:defRPr/>
            </a:pPr>
            <a:r>
              <a:rPr lang="en-US" sz="4800" b="1">
                <a:solidFill>
                  <a:schemeClr val="tx1">
                    <a:lumMod val="65000"/>
                    <a:lumOff val="35000"/>
                  </a:schemeClr>
                </a:solidFill>
              </a:rPr>
              <a:t>#coopsday_2023 </a:t>
            </a:r>
            <a:endParaRPr lang="ru-RU" sz="48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>
              <a:defRPr/>
            </a:pPr>
            <a:r>
              <a:rPr lang="en-US" sz="4800" b="1">
                <a:solidFill>
                  <a:schemeClr val="tx1">
                    <a:lumMod val="65000"/>
                    <a:lumOff val="35000"/>
                  </a:schemeClr>
                </a:solidFill>
              </a:rPr>
              <a:t>#</a:t>
            </a:r>
            <a:r>
              <a:rPr lang="ru-RU" sz="4800" b="1">
                <a:solidFill>
                  <a:schemeClr val="tx1">
                    <a:lumMod val="65000"/>
                    <a:lumOff val="35000"/>
                  </a:schemeClr>
                </a:solidFill>
              </a:rPr>
              <a:t>день_кооперативов</a:t>
            </a:r>
            <a:endParaRPr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0" y="5869858"/>
            <a:ext cx="192958" cy="988142"/>
          </a:xfrm>
          <a:prstGeom prst="rect">
            <a:avLst/>
          </a:prstGeom>
          <a:solidFill>
            <a:srgbClr val="FF5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 rot="5400000">
            <a:off x="397592" y="6267450"/>
            <a:ext cx="192958" cy="988142"/>
          </a:xfrm>
          <a:prstGeom prst="rect">
            <a:avLst/>
          </a:prstGeom>
          <a:solidFill>
            <a:srgbClr val="FF5E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1999042" y="0"/>
            <a:ext cx="192958" cy="9881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 rot="5400000">
            <a:off x="11601450" y="-414713"/>
            <a:ext cx="192958" cy="98814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97196" y="0"/>
            <a:ext cx="3573661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672855" y="0"/>
            <a:ext cx="357290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5506" y="293775"/>
            <a:ext cx="12057856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400" b="1">
                <a:solidFill>
                  <a:srgbClr val="ED5136"/>
                </a:solidFill>
                <a:latin typeface="Calibri"/>
              </a:rPr>
              <a:t>СПАСИБО ЗА ВНИМАНИЕ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0" y="4013611"/>
            <a:ext cx="12192000" cy="108012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3200" b="1">
                <a:solidFill>
                  <a:srgbClr val="57585A"/>
                </a:solidFill>
              </a:rPr>
              <a:t>Тел.: 8-920-520-77-07</a:t>
            </a:r>
            <a:endParaRPr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3200" b="1">
                <a:solidFill>
                  <a:srgbClr val="57585A"/>
                </a:solidFill>
              </a:rPr>
              <a:t>e-mail: </a:t>
            </a:r>
            <a:r>
              <a:rPr lang="en-US" sz="3200" b="1">
                <a:solidFill>
                  <a:srgbClr val="57585A"/>
                </a:solidFill>
              </a:rPr>
              <a:t>coopsystem@mail.ru</a:t>
            </a:r>
            <a:endParaRPr lang="ru-RU" sz="3200" b="1">
              <a:solidFill>
                <a:srgbClr val="57585A"/>
              </a:solidFill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3200" b="1">
                <a:solidFill>
                  <a:srgbClr val="57585A"/>
                </a:solidFill>
              </a:rPr>
              <a:t>Сайт: кооперативные-системы.рф</a:t>
            </a:r>
            <a:endParaRPr/>
          </a:p>
          <a:p>
            <a:pPr marL="0" indent="0" algn="ctr">
              <a:spcBef>
                <a:spcPts val="0"/>
              </a:spcBef>
              <a:buNone/>
              <a:defRPr/>
            </a:pPr>
            <a:endParaRPr lang="ru-RU" sz="3200" b="1">
              <a:solidFill>
                <a:srgbClr val="57585A"/>
              </a:solidFill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endParaRPr lang="ru-RU" sz="3200" b="1">
              <a:solidFill>
                <a:srgbClr val="57585A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599409" y="1171971"/>
            <a:ext cx="4993181" cy="2958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0" y="0"/>
            <a:ext cx="12192000" cy="158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213632" y="5561189"/>
            <a:ext cx="486028" cy="4860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905951" y="5561189"/>
            <a:ext cx="281895" cy="4842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351933" y="5495836"/>
            <a:ext cx="596028" cy="596028"/>
          </a:xfrm>
          <a:prstGeom prst="rect">
            <a:avLst/>
          </a:prstGeom>
        </p:spPr>
      </p:pic>
      <p:sp>
        <p:nvSpPr>
          <p:cNvPr id="12" name="Объект 2"/>
          <p:cNvSpPr txBox="1"/>
          <p:nvPr/>
        </p:nvSpPr>
        <p:spPr bwMode="auto">
          <a:xfrm>
            <a:off x="-96491" y="6007434"/>
            <a:ext cx="12192000" cy="552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3200" b="1">
                <a:solidFill>
                  <a:srgbClr val="57585A"/>
                </a:solidFill>
              </a:rPr>
              <a:t>@coopschool</a:t>
            </a:r>
            <a:endParaRPr lang="ru-RU" sz="3200" b="1">
              <a:solidFill>
                <a:srgbClr val="57585A"/>
              </a:solidFill>
            </a:endParaRPr>
          </a:p>
          <a:p>
            <a:pPr marL="0" indent="0" algn="ctr">
              <a:spcBef>
                <a:spcPts val="0"/>
              </a:spcBef>
              <a:buFont typeface="Arial"/>
              <a:buNone/>
              <a:defRPr/>
            </a:pPr>
            <a:endParaRPr lang="ru-RU" sz="3200" b="1">
              <a:solidFill>
                <a:srgbClr val="57585A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0" y="6713448"/>
            <a:ext cx="12192000" cy="1586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 flipH="1" flipV="1">
            <a:off x="-3339151" y="3365062"/>
            <a:ext cx="6832091" cy="1537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99" flipH="1">
            <a:off x="8699063" y="3365062"/>
            <a:ext cx="6832091" cy="153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R7-Office/7.2.0.134</Application>
  <DocSecurity>0</DocSecurity>
  <PresentationFormat>Широкоэкранный</PresentationFormat>
  <Paragraphs>0</Paragraphs>
  <Slides>99</Slides>
  <Notes>99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Кооперативные Системы</dc:creator>
  <cp:keywords/>
  <dc:description/>
  <dc:identifier/>
  <dc:language/>
  <cp:lastModifiedBy>Anonymous</cp:lastModifiedBy>
  <cp:revision>83</cp:revision>
  <dcterms:created xsi:type="dcterms:W3CDTF">2023-06-17T05:35:57Z</dcterms:created>
  <dcterms:modified xsi:type="dcterms:W3CDTF">2023-06-20T07:47:10Z</dcterms:modified>
  <cp:category/>
  <cp:contentStatus/>
  <cp:version/>
</cp:coreProperties>
</file>