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480" r:id="rId2"/>
    <p:sldId id="493" r:id="rId3"/>
    <p:sldId id="494" r:id="rId4"/>
    <p:sldId id="497" r:id="rId5"/>
    <p:sldId id="496" r:id="rId6"/>
    <p:sldId id="492" r:id="rId7"/>
    <p:sldId id="485" r:id="rId8"/>
  </p:sldIdLst>
  <p:sldSz cx="9144000" cy="6858000" type="screen4x3"/>
  <p:notesSz cx="9942513" cy="67611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катерина Юрьевна Груенко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ED7D31"/>
    <a:srgbClr val="E37D31"/>
    <a:srgbClr val="FFF4D1"/>
    <a:srgbClr val="EBF1DE"/>
    <a:srgbClr val="CE7E36"/>
    <a:srgbClr val="D0823C"/>
    <a:srgbClr val="E55427"/>
    <a:srgbClr val="4D4D4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8" autoAdjust="0"/>
    <p:restoredTop sz="89647" autoAdjust="0"/>
  </p:normalViewPr>
  <p:slideViewPr>
    <p:cSldViewPr snapToGrid="0">
      <p:cViewPr>
        <p:scale>
          <a:sx n="100" d="100"/>
          <a:sy n="100" d="100"/>
        </p:scale>
        <p:origin x="-780" y="-84"/>
      </p:cViewPr>
      <p:guideLst>
        <p:guide orient="horz" pos="2160"/>
        <p:guide pos="29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>
        <p:scale>
          <a:sx n="125" d="100"/>
          <a:sy n="125" d="100"/>
        </p:scale>
        <p:origin x="1716" y="-108"/>
      </p:cViewPr>
      <p:guideLst>
        <p:guide orient="horz" pos="2129"/>
        <p:guide pos="313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87" cy="339084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552" y="0"/>
            <a:ext cx="4309375" cy="339084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E246FE-4908-4B56-B5A2-8684C0170B5D}" type="datetimeFigureOut">
              <a:rPr lang="ru-RU"/>
              <a:pPr>
                <a:defRPr/>
              </a:pPr>
              <a:t>07.09.2021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22080"/>
            <a:ext cx="4307787" cy="339084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552" y="6422080"/>
            <a:ext cx="4309375" cy="339084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8D31338-DE94-4573-923A-36486B1C2B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04857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87" cy="339084"/>
          </a:xfrm>
          <a:prstGeom prst="rect">
            <a:avLst/>
          </a:prstGeom>
        </p:spPr>
        <p:txBody>
          <a:bodyPr vert="horz" lIns="91174" tIns="45587" rIns="91174" bIns="4558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552" y="0"/>
            <a:ext cx="4309375" cy="339084"/>
          </a:xfrm>
          <a:prstGeom prst="rect">
            <a:avLst/>
          </a:prstGeom>
        </p:spPr>
        <p:txBody>
          <a:bodyPr vert="horz" lIns="91174" tIns="45587" rIns="91174" bIns="4558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F5C84C9-931E-4296-B58A-8F80E702587A}" type="datetimeFigureOut">
              <a:rPr lang="ru-RU"/>
              <a:pPr>
                <a:defRPr/>
              </a:pPr>
              <a:t>07.09.2021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49638" y="844550"/>
            <a:ext cx="3043237" cy="228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74" tIns="45587" rIns="91174" bIns="45587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617" y="3253623"/>
            <a:ext cx="7955280" cy="2662198"/>
          </a:xfrm>
          <a:prstGeom prst="rect">
            <a:avLst/>
          </a:prstGeom>
        </p:spPr>
        <p:txBody>
          <a:bodyPr vert="horz" lIns="91174" tIns="45587" rIns="91174" bIns="4558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22080"/>
            <a:ext cx="4307787" cy="339084"/>
          </a:xfrm>
          <a:prstGeom prst="rect">
            <a:avLst/>
          </a:prstGeom>
        </p:spPr>
        <p:txBody>
          <a:bodyPr vert="horz" lIns="91174" tIns="45587" rIns="91174" bIns="4558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552" y="6422080"/>
            <a:ext cx="4309375" cy="339084"/>
          </a:xfrm>
          <a:prstGeom prst="rect">
            <a:avLst/>
          </a:prstGeom>
        </p:spPr>
        <p:txBody>
          <a:bodyPr vert="horz" lIns="91174" tIns="45587" rIns="91174" bIns="4558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34DD841-06D1-4736-A642-2E2C07D721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9443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449638" y="844550"/>
            <a:ext cx="3043237" cy="2282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0870" indent="-2849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9800" indent="-22796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5719" indent="-22796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1639" indent="-22796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7559" indent="-2279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3479" indent="-2279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9399" indent="-2279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75319" indent="-2279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630E23-025B-4426-987E-DC18E136EA4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449638" y="844550"/>
            <a:ext cx="3043237" cy="2282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0870" indent="-2849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9800" indent="-22796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5719" indent="-22796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1639" indent="-22796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7559" indent="-2279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3479" indent="-2279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9399" indent="-2279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75319" indent="-2279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630E23-025B-4426-987E-DC18E136EA4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E1706-B035-4B57-AA5D-707B3C7ED988}" type="datetimeFigureOut">
              <a:rPr lang="ru-RU"/>
              <a:pPr>
                <a:defRPr/>
              </a:pPr>
              <a:t>07.09.2021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39C40-95C6-48CA-AEBE-41D51877FA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18128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CCF4C-72E9-43EE-A22B-602FC8E28592}" type="datetimeFigureOut">
              <a:rPr lang="ru-RU"/>
              <a:pPr>
                <a:defRPr/>
              </a:pPr>
              <a:t>07.09.2021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03177-0D4E-44DD-A051-492EA141F7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30378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34EB2-C259-49EB-A762-218E0EE995D6}" type="datetimeFigureOut">
              <a:rPr lang="ru-RU"/>
              <a:pPr>
                <a:defRPr/>
              </a:pPr>
              <a:t>07.09.2021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2F68D-306B-4943-AA2D-2D7EEC7249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5511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8D9BE-13DE-4907-BD87-844CFAF9B5E5}" type="datetimeFigureOut">
              <a:rPr lang="ru-RU"/>
              <a:pPr>
                <a:defRPr/>
              </a:pPr>
              <a:t>07.09.2021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7010D-9D46-4550-934F-2B90BE6F09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3027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6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D534B-5308-42ED-A732-3147294817B8}" type="datetimeFigureOut">
              <a:rPr lang="ru-RU"/>
              <a:pPr>
                <a:defRPr/>
              </a:pPr>
              <a:t>07.09.2021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A18CD-DE8A-4360-9E10-5FF9F556E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9261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7111-5F2D-4394-B39A-91384DD636A6}" type="datetimeFigureOut">
              <a:rPr lang="ru-RU"/>
              <a:pPr>
                <a:defRPr/>
              </a:pPr>
              <a:t>07.09.2021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12C83-F1AA-467F-8002-EAE619FB02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251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70F17-3CAB-4705-834E-5EA292BAEEF7}" type="datetimeFigureOut">
              <a:rPr lang="ru-RU"/>
              <a:pPr>
                <a:defRPr/>
              </a:pPr>
              <a:t>07.09.2021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2CAB4-DD80-4857-BE4F-26D7837881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7031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50E94-03EC-46EE-8F99-FE08D3642054}" type="datetimeFigureOut">
              <a:rPr lang="ru-RU"/>
              <a:pPr>
                <a:defRPr/>
              </a:pPr>
              <a:t>07.09.2021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968BF-54E7-41F0-9CAE-C8129F80C9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3954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5DDA1-885B-42D1-AD61-2B35D93034A1}" type="datetimeFigureOut">
              <a:rPr lang="ru-RU"/>
              <a:pPr>
                <a:defRPr/>
              </a:pPr>
              <a:t>07.09.2021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44A10-7122-47FA-99A3-7CE425AD51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89976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2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79427-903A-4779-ABD4-0E50A2ED3BE2}" type="datetimeFigureOut">
              <a:rPr lang="ru-RU"/>
              <a:pPr>
                <a:defRPr/>
              </a:pPr>
              <a:t>07.09.2021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2DF78-66C3-43C5-8FA3-1E86B059AB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6835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97CD2-6CB0-48F8-B40E-2602947CCC1C}" type="datetimeFigureOut">
              <a:rPr lang="ru-RU"/>
              <a:pPr>
                <a:defRPr/>
              </a:pPr>
              <a:t>07.09.2021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BCBDB-7C0C-4B34-8A8D-AD8A9705E1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0216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8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AB88DF5-CF58-44A2-86F6-1EB570CB4C68}" type="datetimeFigureOut">
              <a:rPr lang="ru-RU"/>
              <a:pPr>
                <a:defRPr/>
              </a:pPr>
              <a:t>07.09.2021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8"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8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6D26BA5-A0A8-4255-A093-004FE20505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defTabSz="842963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9144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3716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828800" algn="ctr" defTabSz="84296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15913" indent="-315913" algn="l" defTabSz="84296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defTabSz="84296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100" indent="-209550" algn="l" defTabSz="84296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375" indent="-209550" algn="l" defTabSz="84296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98650" indent="-209550" algn="l" defTabSz="84296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7" name="Rectangle 29" descr="Рисунок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0000"/>
            </a:blip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auto">
          <a:xfrm>
            <a:off x="190500" y="1876424"/>
            <a:ext cx="8829675" cy="2333625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32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PMingLiU" pitchFamily="18" charset="-120"/>
              <a:cs typeface="Arial" panose="020B0604020202020204" pitchFamily="34" charset="0"/>
            </a:endParaRPr>
          </a:p>
          <a:p>
            <a:pPr algn="ctr"/>
            <a:r>
              <a:rPr lang="en-US" altLang="ru-RU" sz="3200" b="1" cap="al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3200" b="1" cap="al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Arial" panose="020B0604020202020204" pitchFamily="34" charset="0"/>
              </a:rPr>
              <a:t> </a:t>
            </a:r>
            <a:r>
              <a:rPr lang="ru-RU" altLang="zh-CN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  <a:ea typeface="PMingLiU" pitchFamily="18" charset="-120"/>
                <a:cs typeface="Arial" pitchFamily="34" charset="0"/>
              </a:rPr>
              <a:t>История развития сельскохозяйственной потребительской кооперации Пензенской области: </a:t>
            </a:r>
          </a:p>
          <a:p>
            <a:pPr algn="ctr"/>
            <a:r>
              <a:rPr lang="ru-RU" altLang="zh-CN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PMingLiU" pitchFamily="18" charset="-120"/>
                <a:cs typeface="Arial" pitchFamily="34" charset="0"/>
              </a:rPr>
              <a:t>успехи, проблемы и перспективы</a:t>
            </a:r>
            <a:endParaRPr lang="ru-RU" altLang="ru-RU" sz="3200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PMingLiU" pitchFamily="18" charset="-12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3200" b="1" cap="al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Arial" panose="020B0604020202020204" pitchFamily="34" charset="0"/>
              </a:rPr>
              <a:t>  </a:t>
            </a:r>
            <a:endParaRPr lang="ru-RU" altLang="ru-RU" sz="3200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PMingLiU" pitchFamily="18" charset="-12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PMingLiU" pitchFamily="18" charset="-120"/>
              <a:cs typeface="Arial" panose="020B0604020202020204" pitchFamily="34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162300" y="4943475"/>
            <a:ext cx="558591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000" b="1" i="1" dirty="0" smtClean="0">
                <a:latin typeface="+mj-lt"/>
                <a:cs typeface="Times New Roman" pitchFamily="18" charset="0"/>
              </a:rPr>
              <a:t>ПАЛАТКИН ИВАН </a:t>
            </a:r>
            <a:r>
              <a:rPr lang="ru-RU" sz="2000" b="1" i="1" dirty="0" smtClean="0">
                <a:latin typeface="+mj-lt"/>
                <a:cs typeface="Times New Roman" pitchFamily="18" charset="0"/>
              </a:rPr>
              <a:t>ВИКТОРОВИЧ</a:t>
            </a:r>
            <a:r>
              <a:rPr lang="ru-RU" altLang="zh-CN" sz="2000" b="1" i="1" dirty="0" smtClean="0"/>
              <a:t>  </a:t>
            </a:r>
            <a:r>
              <a:rPr lang="ru-RU" altLang="zh-CN" sz="1400" b="1" i="1" dirty="0" err="1" smtClean="0"/>
              <a:t>д.э.н</a:t>
            </a:r>
            <a:r>
              <a:rPr lang="ru-RU" altLang="zh-CN" sz="1400" b="1" i="1" dirty="0" smtClean="0"/>
              <a:t>., профессор ПГТУ, «Основатель научной школы (Институциональные преобразования агропромышленного комплекса и управление экономическими системами)»</a:t>
            </a:r>
            <a:r>
              <a:rPr lang="ru-RU" altLang="zh-CN" sz="1400" dirty="0" smtClean="0"/>
              <a:t> </a:t>
            </a:r>
            <a:r>
              <a:rPr lang="ru-RU" sz="1400" b="1" i="1" dirty="0" smtClean="0">
                <a:latin typeface="Calibri" pitchFamily="34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1600" dirty="0" smtClean="0">
                <a:latin typeface="+mj-lt"/>
              </a:rPr>
              <a:t> </a:t>
            </a:r>
            <a:endParaRPr lang="ru-RU" sz="1600" dirty="0">
              <a:latin typeface="+mj-lt"/>
            </a:endParaRPr>
          </a:p>
        </p:txBody>
      </p:sp>
      <p:pic>
        <p:nvPicPr>
          <p:cNvPr id="6" name="Picture 7" descr="Лого ПензГТ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4474" y="141287"/>
            <a:ext cx="1965325" cy="165893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143375" y="6057900"/>
            <a:ext cx="1552575" cy="483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Пенза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8  сентября 2021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73057"/>
            <a:ext cx="7772400" cy="1470025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ru-RU" alt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Arial" panose="020B0604020202020204" pitchFamily="34" charset="0"/>
              </a:rPr>
              <a:t> ИСТОРИЯ СИСТЕМЫ СЕЛЬСКОХОЗЯЙСТВЕННОЙ ПОТРЕБИТЕЛЬСКОЙ КООПЕРАЦИИ      </a:t>
            </a:r>
            <a:r>
              <a:rPr lang="ru-RU" alt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Arial" panose="020B0604020202020204" pitchFamily="34" charset="0"/>
              </a:rPr>
              <a:t>ПЕНЗЕНСКОЙ ОБЛАСТИ</a:t>
            </a: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type="subTitle" idx="1"/>
          </p:nvPr>
        </p:nvSpPr>
        <p:spPr>
          <a:xfrm>
            <a:off x="1371600" y="1790700"/>
            <a:ext cx="6400800" cy="45148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315913" lvl="3" indent="-315913" algn="l"/>
            <a:r>
              <a:rPr lang="ru-RU" b="1" dirty="0" smtClean="0">
                <a:solidFill>
                  <a:schemeClr val="tx1"/>
                </a:solidFill>
              </a:rPr>
              <a:t>      </a:t>
            </a:r>
            <a:r>
              <a:rPr lang="ru-RU" sz="2400" b="1" dirty="0" smtClean="0">
                <a:solidFill>
                  <a:schemeClr val="tx1"/>
                </a:solidFill>
              </a:rPr>
              <a:t>ПНП </a:t>
            </a:r>
            <a:r>
              <a:rPr lang="ru-RU" sz="2400" b="1" dirty="0" smtClean="0">
                <a:solidFill>
                  <a:schemeClr val="tx1"/>
                </a:solidFill>
              </a:rPr>
              <a:t>«Развитие АПК</a:t>
            </a:r>
            <a:r>
              <a:rPr lang="ru-RU" sz="2400" b="1" dirty="0" smtClean="0">
                <a:solidFill>
                  <a:schemeClr val="tx1"/>
                </a:solidFill>
              </a:rPr>
              <a:t>»   </a:t>
            </a:r>
            <a:r>
              <a:rPr lang="ru-RU" sz="2400" b="1" dirty="0" smtClean="0">
                <a:solidFill>
                  <a:schemeClr val="tx1"/>
                </a:solidFill>
              </a:rPr>
              <a:t>стимулирование развития малых </a:t>
            </a:r>
            <a:r>
              <a:rPr lang="ru-RU" sz="2400" b="1" dirty="0" smtClean="0">
                <a:solidFill>
                  <a:schemeClr val="tx1"/>
                </a:solidFill>
              </a:rPr>
              <a:t>форм хозяйствования </a:t>
            </a:r>
            <a:r>
              <a:rPr lang="ru-RU" sz="2400" b="1" dirty="0" smtClean="0">
                <a:solidFill>
                  <a:schemeClr val="tx1"/>
                </a:solidFill>
              </a:rPr>
              <a:t>в </a:t>
            </a:r>
            <a:r>
              <a:rPr lang="ru-RU" sz="2400" b="1" dirty="0" smtClean="0">
                <a:solidFill>
                  <a:schemeClr val="tx1"/>
                </a:solidFill>
              </a:rPr>
              <a:t>АПК,  развитие </a:t>
            </a:r>
            <a:r>
              <a:rPr lang="ru-RU" sz="2400" b="1" dirty="0" smtClean="0">
                <a:solidFill>
                  <a:schemeClr val="tx1"/>
                </a:solidFill>
              </a:rPr>
              <a:t>потребительских </a:t>
            </a:r>
            <a:r>
              <a:rPr lang="ru-RU" sz="2400" b="1" dirty="0" smtClean="0">
                <a:solidFill>
                  <a:schemeClr val="tx1"/>
                </a:solidFill>
              </a:rPr>
              <a:t>кооперативов и другие программы: </a:t>
            </a:r>
          </a:p>
          <a:p>
            <a:pPr marL="315913" lvl="3" indent="-315913" algn="l"/>
            <a:r>
              <a:rPr lang="ru-RU" sz="2800" b="1" i="1" dirty="0" smtClean="0">
                <a:solidFill>
                  <a:schemeClr val="tx1"/>
                </a:solidFill>
              </a:rPr>
              <a:t>Успехи:</a:t>
            </a:r>
            <a:endParaRPr lang="ru-RU" sz="2800" b="1" i="1" dirty="0" smtClean="0">
              <a:solidFill>
                <a:schemeClr val="tx1"/>
              </a:solidFill>
            </a:endParaRPr>
          </a:p>
          <a:p>
            <a:pPr algn="just"/>
            <a:r>
              <a:rPr lang="ru-RU" sz="1700" dirty="0" smtClean="0">
                <a:solidFill>
                  <a:schemeClr val="tx1"/>
                </a:solidFill>
              </a:rPr>
              <a:t> -  </a:t>
            </a:r>
            <a:r>
              <a:rPr lang="ru-RU" sz="2000" i="1" dirty="0" smtClean="0">
                <a:solidFill>
                  <a:schemeClr val="tx1"/>
                </a:solidFill>
              </a:rPr>
              <a:t>с</a:t>
            </a:r>
            <a:r>
              <a:rPr lang="ru-RU" sz="2000" i="1" dirty="0" smtClean="0">
                <a:solidFill>
                  <a:schemeClr val="tx1"/>
                </a:solidFill>
              </a:rPr>
              <a:t>оздано более 1700 кооперативов,</a:t>
            </a:r>
            <a:r>
              <a:rPr lang="ru-RU" sz="2000" i="1" dirty="0" smtClean="0">
                <a:solidFill>
                  <a:schemeClr val="tx1"/>
                </a:solidFill>
              </a:rPr>
              <a:t> в том числе 30 </a:t>
            </a:r>
            <a:r>
              <a:rPr lang="ru-RU" sz="2000" i="1" dirty="0" smtClean="0">
                <a:solidFill>
                  <a:schemeClr val="tx1"/>
                </a:solidFill>
              </a:rPr>
              <a:t>кредитных </a:t>
            </a:r>
          </a:p>
          <a:p>
            <a:pPr algn="just"/>
            <a:r>
              <a:rPr lang="ru-RU" sz="2000" i="1" dirty="0" smtClean="0">
                <a:solidFill>
                  <a:schemeClr val="tx1"/>
                </a:solidFill>
              </a:rPr>
              <a:t>   - инфраструктура  поддержки       и развития:</a:t>
            </a:r>
          </a:p>
          <a:p>
            <a:pPr algn="just"/>
            <a:r>
              <a:rPr lang="ru-RU" sz="2000" i="1" dirty="0" smtClean="0">
                <a:solidFill>
                  <a:schemeClr val="tx1"/>
                </a:solidFill>
              </a:rPr>
              <a:t> Центр развития   кооперации, Ревизионный союз,</a:t>
            </a:r>
          </a:p>
          <a:p>
            <a:pPr algn="just"/>
            <a:r>
              <a:rPr lang="ru-RU" sz="2000" i="1" dirty="0" smtClean="0">
                <a:solidFill>
                  <a:schemeClr val="tx1"/>
                </a:solidFill>
              </a:rPr>
              <a:t> Кредитный кооператив второго уровня           </a:t>
            </a:r>
          </a:p>
          <a:p>
            <a:pPr algn="l"/>
            <a:endParaRPr lang="ru-RU" sz="1700" dirty="0" smtClean="0">
              <a:solidFill>
                <a:schemeClr val="tx1"/>
              </a:solidFill>
            </a:endParaRPr>
          </a:p>
          <a:p>
            <a:pPr algn="l"/>
            <a:endParaRPr lang="ru-RU" sz="1700" dirty="0" smtClean="0">
              <a:solidFill>
                <a:schemeClr val="tx1"/>
              </a:solidFill>
            </a:endParaRPr>
          </a:p>
          <a:p>
            <a:pPr algn="l"/>
            <a:endParaRPr lang="ru-RU" sz="1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ru-RU" dirty="0" smtClean="0"/>
              <a:t>Проблемы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1. Свертывание федеральной и региональной политики и программ широкомасштабной поддержки  развития кооперации</a:t>
            </a:r>
          </a:p>
          <a:p>
            <a:r>
              <a:rPr lang="ru-RU" sz="2000" dirty="0" smtClean="0"/>
              <a:t>2.Сокращение государственной поддержки  и  кредитования кооперации </a:t>
            </a:r>
          </a:p>
          <a:p>
            <a:r>
              <a:rPr lang="ru-RU" sz="2000" dirty="0" smtClean="0"/>
              <a:t>3.Отсутствие эффективной товаропроводящей системы и финансирования</a:t>
            </a:r>
          </a:p>
          <a:p>
            <a:r>
              <a:rPr lang="ru-RU" sz="2000" dirty="0" smtClean="0"/>
              <a:t>4. Ужесточение законодательства в отношение кредитных кооперативов, прекращение  деятельности:</a:t>
            </a:r>
          </a:p>
          <a:p>
            <a:pPr>
              <a:buNone/>
            </a:pPr>
            <a:r>
              <a:rPr lang="ru-RU" sz="2000" dirty="0" smtClean="0"/>
              <a:t>    - кредитного кооператива второго уровня, основной части кредитных кооперативов; </a:t>
            </a:r>
          </a:p>
          <a:p>
            <a:pPr>
              <a:buNone/>
            </a:pPr>
            <a:r>
              <a:rPr lang="ru-RU" sz="2000" dirty="0" smtClean="0"/>
              <a:t>    - существенное сокращение численности кооперативов</a:t>
            </a:r>
          </a:p>
          <a:p>
            <a:pPr>
              <a:buNone/>
            </a:pPr>
            <a:r>
              <a:rPr lang="ru-RU" sz="2000" dirty="0" smtClean="0"/>
              <a:t>    - центра консультирования; </a:t>
            </a:r>
          </a:p>
          <a:p>
            <a:pPr>
              <a:buNone/>
            </a:pPr>
            <a:r>
              <a:rPr lang="ru-RU" sz="2000" dirty="0" smtClean="0"/>
              <a:t>    - бухгалтерского аутсорсинга</a:t>
            </a:r>
            <a:r>
              <a:rPr lang="ru-RU" sz="2000" dirty="0" smtClean="0"/>
              <a:t>;</a:t>
            </a:r>
            <a:r>
              <a:rPr lang="ru-RU" sz="2000" dirty="0" smtClean="0"/>
              <a:t> 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0" descr="pszenica_11_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8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69867" y="6530975"/>
            <a:ext cx="346075" cy="257176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6623893-14F4-47D9-A929-EA44B7CE7FA0}" type="slidenum">
              <a:rPr lang="ru-RU" sz="1015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015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180144" y="258127"/>
            <a:ext cx="8812212" cy="528638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Arial" panose="020B0604020202020204" pitchFamily="34" charset="0"/>
              </a:rPr>
              <a:t> ПЕРСПЕКТИВЫ И ПРОЕКТНАЯ </a:t>
            </a:r>
            <a:r>
              <a:rPr lang="ru-RU" alt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Arial" panose="020B0604020202020204" pitchFamily="34" charset="0"/>
              </a:rPr>
              <a:t>МОДЕЛЬ РЕГИОНАЛЬНОЙ СИСТЕМЫ СЕЛЬСКОХОЗЯЙСТВЕННОЙ ПОТРЕБИТЕЛЬСКОЙ КООПЕРАЦИИ</a:t>
            </a:r>
          </a:p>
        </p:txBody>
      </p:sp>
      <p:sp>
        <p:nvSpPr>
          <p:cNvPr id="14" name="Скругленный прямоугольник 13"/>
          <p:cNvSpPr>
            <a:spLocks noChangeArrowheads="1"/>
          </p:cNvSpPr>
          <p:nvPr/>
        </p:nvSpPr>
        <p:spPr bwMode="auto">
          <a:xfrm>
            <a:off x="189114" y="914400"/>
            <a:ext cx="2649336" cy="2105025"/>
          </a:xfrm>
          <a:prstGeom prst="roundRect">
            <a:avLst>
              <a:gd name="adj" fmla="val 16667"/>
            </a:avLst>
          </a:prstGeom>
          <a:solidFill>
            <a:schemeClr val="bg2">
              <a:alpha val="85000"/>
            </a:schemeClr>
          </a:solidFill>
          <a:ln w="31750" cmpd="dbl" algn="ctr">
            <a:solidFill>
              <a:srgbClr val="000099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ru-RU" altLang="ru-RU" sz="1200" b="1" dirty="0" smtClean="0">
                <a:solidFill>
                  <a:prstClr val="black"/>
                </a:solidFill>
              </a:rPr>
              <a:t>Развитие </a:t>
            </a:r>
            <a:r>
              <a:rPr lang="ru-RU" altLang="ru-RU" sz="1200" b="1" dirty="0" smtClean="0">
                <a:solidFill>
                  <a:prstClr val="black"/>
                </a:solidFill>
              </a:rPr>
              <a:t>кооперации</a:t>
            </a:r>
            <a:endParaRPr lang="ru-RU" altLang="ru-RU" sz="1200" b="1" dirty="0" smtClean="0">
              <a:solidFill>
                <a:prstClr val="black"/>
              </a:solidFill>
            </a:endParaRP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ru-RU" sz="1100" dirty="0" smtClean="0">
                <a:solidFill>
                  <a:prstClr val="black"/>
                </a:solidFill>
              </a:rPr>
              <a:t> разработка и внедрение бизнес моделей кооперативов и кооперативных участков;</a:t>
            </a:r>
            <a:endParaRPr lang="ru-RU" sz="1100" dirty="0" smtClean="0">
              <a:solidFill>
                <a:prstClr val="black"/>
              </a:solidFill>
            </a:endParaRP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ru-RU" sz="1100" dirty="0" smtClean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 реализация проектного управления ;</a:t>
            </a:r>
            <a:endParaRPr lang="ru-RU" sz="1100" dirty="0" smtClean="0">
              <a:solidFill>
                <a:prstClr val="black"/>
              </a:solidFill>
            </a:endParaRP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ru-RU" sz="1100" dirty="0" smtClean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 повышение эффективности государственной поддержки;</a:t>
            </a:r>
            <a:endParaRPr lang="ru-RU" sz="1100" dirty="0" smtClean="0">
              <a:solidFill>
                <a:prstClr val="black"/>
              </a:solidFill>
            </a:endParaRP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ru-RU" sz="1100" dirty="0" smtClean="0">
                <a:solidFill>
                  <a:prstClr val="black"/>
                </a:solidFill>
              </a:rPr>
              <a:t> внедрение </a:t>
            </a:r>
            <a:r>
              <a:rPr lang="ru-RU" sz="1100" dirty="0" smtClean="0">
                <a:solidFill>
                  <a:prstClr val="black"/>
                </a:solidFill>
              </a:rPr>
              <a:t>системы мониторинга доходности </a:t>
            </a:r>
            <a:r>
              <a:rPr lang="ru-RU" sz="1100" dirty="0" smtClean="0">
                <a:solidFill>
                  <a:prstClr val="black"/>
                </a:solidFill>
              </a:rPr>
              <a:t>кооперативов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5" name="Скругленный прямоугольник 13"/>
          <p:cNvSpPr>
            <a:spLocks noChangeArrowheads="1"/>
          </p:cNvSpPr>
          <p:nvPr/>
        </p:nvSpPr>
        <p:spPr bwMode="auto">
          <a:xfrm>
            <a:off x="303697" y="4791076"/>
            <a:ext cx="2564605" cy="1943100"/>
          </a:xfrm>
          <a:prstGeom prst="roundRect">
            <a:avLst>
              <a:gd name="adj" fmla="val 16667"/>
            </a:avLst>
          </a:prstGeom>
          <a:solidFill>
            <a:schemeClr val="bg2">
              <a:alpha val="85000"/>
            </a:schemeClr>
          </a:solidFill>
          <a:ln w="31750" cmpd="dbl" algn="ctr">
            <a:solidFill>
              <a:srgbClr val="000099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00" b="1" dirty="0" smtClean="0">
                <a:solidFill>
                  <a:prstClr val="black"/>
                </a:solidFill>
              </a:rPr>
              <a:t>Развитие товаропроводящей  системы</a:t>
            </a:r>
            <a:r>
              <a:rPr lang="ru-RU" altLang="ru-RU" sz="1100" b="1" dirty="0" smtClean="0">
                <a:solidFill>
                  <a:prstClr val="black"/>
                </a:solidFill>
              </a:rPr>
              <a:t>  и системы финансирования</a:t>
            </a:r>
            <a:endParaRPr lang="ru-RU" altLang="ru-RU" sz="1100" b="1" dirty="0" smtClean="0">
              <a:solidFill>
                <a:prstClr val="black"/>
              </a:solidFill>
            </a:endParaRP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ru-RU" sz="1100" dirty="0" smtClean="0">
                <a:solidFill>
                  <a:prstClr val="black"/>
                </a:solidFill>
              </a:rPr>
              <a:t>создание кооперативов </a:t>
            </a:r>
            <a:r>
              <a:rPr lang="ru-RU" sz="1100" dirty="0" smtClean="0">
                <a:solidFill>
                  <a:prstClr val="black"/>
                </a:solidFill>
              </a:rPr>
              <a:t>  по сбыту </a:t>
            </a:r>
            <a:r>
              <a:rPr lang="ru-RU" sz="1100" dirty="0" smtClean="0">
                <a:solidFill>
                  <a:prstClr val="black"/>
                </a:solidFill>
              </a:rPr>
              <a:t>сбыту, </a:t>
            </a:r>
            <a:r>
              <a:rPr lang="ru-RU" sz="1100" dirty="0" smtClean="0">
                <a:solidFill>
                  <a:prstClr val="black"/>
                </a:solidFill>
              </a:rPr>
              <a:t>  кооперативных </a:t>
            </a:r>
            <a:r>
              <a:rPr lang="ru-RU" sz="1100" dirty="0" smtClean="0">
                <a:solidFill>
                  <a:prstClr val="black"/>
                </a:solidFill>
              </a:rPr>
              <a:t>ОРЦ</a:t>
            </a:r>
            <a:r>
              <a:rPr lang="ru-RU" sz="1100" dirty="0" smtClean="0">
                <a:solidFill>
                  <a:prstClr val="black"/>
                </a:solidFill>
              </a:rPr>
              <a:t>; приоритетное участие в  </a:t>
            </a:r>
            <a:r>
              <a:rPr lang="ru-RU" sz="1100" dirty="0" err="1" smtClean="0">
                <a:solidFill>
                  <a:prstClr val="black"/>
                </a:solidFill>
              </a:rPr>
              <a:t>госзакупках</a:t>
            </a:r>
            <a:r>
              <a:rPr lang="ru-RU" sz="1100" dirty="0" smtClean="0">
                <a:solidFill>
                  <a:prstClr val="black"/>
                </a:solidFill>
              </a:rPr>
              <a:t>;</a:t>
            </a:r>
            <a:endParaRPr lang="ru-RU" sz="1100" dirty="0" smtClean="0">
              <a:solidFill>
                <a:prstClr val="black"/>
              </a:solidFill>
            </a:endParaRP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ru-RU" sz="1100" dirty="0" smtClean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 разработка моделей работы с финансовыми институтами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6" name="Скругленный прямоугольник 13"/>
          <p:cNvSpPr>
            <a:spLocks noChangeArrowheads="1"/>
          </p:cNvSpPr>
          <p:nvPr/>
        </p:nvSpPr>
        <p:spPr bwMode="auto">
          <a:xfrm>
            <a:off x="246833" y="3267497"/>
            <a:ext cx="2564605" cy="1456903"/>
          </a:xfrm>
          <a:prstGeom prst="roundRect">
            <a:avLst>
              <a:gd name="adj" fmla="val 16667"/>
            </a:avLst>
          </a:prstGeom>
          <a:solidFill>
            <a:schemeClr val="bg2">
              <a:alpha val="85000"/>
            </a:schemeClr>
          </a:solidFill>
          <a:ln w="31750" cmpd="dbl" algn="ctr">
            <a:solidFill>
              <a:srgbClr val="000099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ru-RU" altLang="ru-RU" sz="1200" b="1" dirty="0" smtClean="0">
                <a:solidFill>
                  <a:prstClr val="black"/>
                </a:solidFill>
              </a:rPr>
              <a:t>Развитие </a:t>
            </a:r>
            <a:r>
              <a:rPr lang="ru-RU" altLang="ru-RU" sz="1200" b="1" dirty="0" smtClean="0">
                <a:solidFill>
                  <a:prstClr val="black"/>
                </a:solidFill>
              </a:rPr>
              <a:t> инфраструктуры</a:t>
            </a:r>
            <a:endParaRPr lang="ru-RU" altLang="ru-RU" sz="1200" b="1" dirty="0" smtClean="0">
              <a:solidFill>
                <a:prstClr val="black"/>
              </a:solidFill>
            </a:endParaRP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ru-RU" sz="1100" dirty="0" smtClean="0">
                <a:solidFill>
                  <a:prstClr val="black"/>
                </a:solidFill>
              </a:rPr>
              <a:t>расширение технологического консультирования </a:t>
            </a:r>
            <a:r>
              <a:rPr lang="ru-RU" sz="1100" dirty="0" smtClean="0">
                <a:solidFill>
                  <a:prstClr val="black"/>
                </a:solidFill>
              </a:rPr>
              <a:t> </a:t>
            </a:r>
            <a:endParaRPr lang="ru-RU" sz="1100" dirty="0" smtClean="0">
              <a:solidFill>
                <a:prstClr val="black"/>
              </a:solidFill>
            </a:endParaRP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ru-RU" sz="1100" dirty="0" smtClean="0">
                <a:solidFill>
                  <a:prstClr val="black"/>
                </a:solidFill>
              </a:rPr>
              <a:t> подготовка и переподготовка кадров;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ru-RU" sz="1100" dirty="0" smtClean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</a:rPr>
              <a:t>бухгалтерск</a:t>
            </a:r>
            <a:r>
              <a:rPr lang="ru-RU" sz="1100" dirty="0" smtClean="0">
                <a:solidFill>
                  <a:prstClr val="black"/>
                </a:solidFill>
              </a:rPr>
              <a:t>ого</a:t>
            </a:r>
            <a:r>
              <a:rPr lang="ru-RU" sz="1100" dirty="0" smtClean="0">
                <a:solidFill>
                  <a:prstClr val="black"/>
                </a:solidFill>
              </a:rPr>
              <a:t> аутсорсинг</a:t>
            </a:r>
            <a:r>
              <a:rPr lang="ru-RU" sz="1100" dirty="0" smtClean="0">
                <a:solidFill>
                  <a:prstClr val="black"/>
                </a:solidFill>
              </a:rPr>
              <a:t>а</a:t>
            </a:r>
            <a:endParaRPr lang="ru-RU" sz="1100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0850" y="2047875"/>
            <a:ext cx="58578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5557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0" descr="pszenica_11_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8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69867" y="6530975"/>
            <a:ext cx="346075" cy="257176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6623893-14F4-47D9-A929-EA44B7CE7FA0}" type="slidenum">
              <a:rPr lang="ru-RU" sz="1015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015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180144" y="258127"/>
            <a:ext cx="8812212" cy="528638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cap="al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Arial" panose="020B0604020202020204" pitchFamily="34" charset="0"/>
              </a:rPr>
              <a:t>Сущность проектного управления в сельскохозяйственных потребительских кооперативах</a:t>
            </a:r>
          </a:p>
        </p:txBody>
      </p:sp>
      <p:pic>
        <p:nvPicPr>
          <p:cNvPr id="7170" name="Picture 2" descr="3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43100"/>
            <a:ext cx="4201862" cy="4476750"/>
          </a:xfrm>
          <a:prstGeom prst="rect">
            <a:avLst/>
          </a:prstGeom>
          <a:noFill/>
        </p:spPr>
      </p:pic>
      <p:pic>
        <p:nvPicPr>
          <p:cNvPr id="7172" name="Picture 4" descr="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2905" y="1963737"/>
            <a:ext cx="5001095" cy="4894263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295275" y="828675"/>
            <a:ext cx="845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Проектное управление</a:t>
            </a:r>
            <a:r>
              <a:rPr lang="ru-RU" sz="1600" dirty="0" smtClean="0"/>
              <a:t> – метод управления масштабными задачами в условиях временных и ресурсных ограничений для достижения заявленных результатов и поставленных целей.</a:t>
            </a:r>
          </a:p>
          <a:p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4352925" y="1695450"/>
            <a:ext cx="4619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Проектное управление включает:</a:t>
            </a:r>
            <a:endParaRPr lang="ru-RU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0" y="1724025"/>
            <a:ext cx="421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Система проектного управления состоит из: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345557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0" descr="pszenica_11_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8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69867" y="6530975"/>
            <a:ext cx="346075" cy="257176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6623893-14F4-47D9-A929-EA44B7CE7FA0}" type="slidenum">
              <a:rPr lang="ru-RU" sz="1015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015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221088" y="462847"/>
            <a:ext cx="8812212" cy="528638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cap="al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Arial" panose="020B0604020202020204" pitchFamily="34" charset="0"/>
              </a:rPr>
              <a:t>Проектное управление продвижением продукции региональных кооперативных систем</a:t>
            </a: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066" y="1023576"/>
            <a:ext cx="54292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86030" y="3581400"/>
            <a:ext cx="5039913" cy="328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5557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7" name="Rectangle 29" descr="Рисунок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0000"/>
            </a:blip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auto">
          <a:xfrm>
            <a:off x="177424" y="1372121"/>
            <a:ext cx="8812212" cy="2340070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b="1" cap="al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  <a:cs typeface="Arial" panose="020B0604020202020204" pitchFamily="34" charset="0"/>
              </a:rPr>
              <a:t>Спасибо за внимание!</a:t>
            </a:r>
            <a:endParaRPr lang="ru-RU" altLang="ru-RU" sz="32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PMingLiU" pitchFamily="18" charset="-120"/>
              <a:cs typeface="Arial" panose="020B0604020202020204" pitchFamily="34" charset="0"/>
            </a:endParaRPr>
          </a:p>
        </p:txBody>
      </p:sp>
      <p:sp>
        <p:nvSpPr>
          <p:cNvPr id="4" name="Rectangle 29" descr="Рисунок1"/>
          <p:cNvSpPr>
            <a:spLocks noChangeArrowheads="1"/>
          </p:cNvSpPr>
          <p:nvPr/>
        </p:nvSpPr>
        <p:spPr bwMode="auto">
          <a:xfrm>
            <a:off x="152400" y="15240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0000"/>
            </a:blip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13685</TotalTime>
  <Words>288</Words>
  <Application>Microsoft Office PowerPoint</Application>
  <PresentationFormat>Экран (4:3)</PresentationFormat>
  <Paragraphs>50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1_Тема Office</vt:lpstr>
      <vt:lpstr>Слайд 1</vt:lpstr>
      <vt:lpstr> ИСТОРИЯ СИСТЕМЫ СЕЛЬСКОХОЗЯЙСТВЕННОЙ ПОТРЕБИТЕЛЬСКОЙ КООПЕРАЦИИ      ПЕНЗЕНСКОЙ ОБЛАСТИ</vt:lpstr>
      <vt:lpstr>Проблемы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Коршунов</dc:creator>
  <cp:lastModifiedBy>palatkini</cp:lastModifiedBy>
  <cp:revision>2083</cp:revision>
  <cp:lastPrinted>2018-09-25T15:00:52Z</cp:lastPrinted>
  <dcterms:created xsi:type="dcterms:W3CDTF">2015-02-18T09:04:21Z</dcterms:created>
  <dcterms:modified xsi:type="dcterms:W3CDTF">2021-09-07T10:17:58Z</dcterms:modified>
</cp:coreProperties>
</file>