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74" r:id="rId4"/>
    <p:sldId id="375" r:id="rId5"/>
    <p:sldId id="336" r:id="rId6"/>
    <p:sldId id="339" r:id="rId7"/>
    <p:sldId id="340" r:id="rId8"/>
    <p:sldId id="376" r:id="rId9"/>
    <p:sldId id="341" r:id="rId10"/>
    <p:sldId id="317" r:id="rId11"/>
    <p:sldId id="342" r:id="rId12"/>
    <p:sldId id="327" r:id="rId13"/>
    <p:sldId id="377" r:id="rId14"/>
    <p:sldId id="372" r:id="rId15"/>
    <p:sldId id="301" r:id="rId16"/>
    <p:sldId id="378" r:id="rId17"/>
    <p:sldId id="284" r:id="rId18"/>
    <p:sldId id="321" r:id="rId19"/>
    <p:sldId id="371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ru-RU" dirty="0"/>
            <a:t>218 малых предприятий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1149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219,5 тыс.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38095-034B-432F-9E21-0AE75BCD3D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7272630-AF17-40DB-A630-689BE528C399}">
      <dgm:prSet phldrT="[Текст]"/>
      <dgm:spPr/>
      <dgm:t>
        <a:bodyPr/>
        <a:lstStyle/>
        <a:p>
          <a:r>
            <a:rPr lang="ru-RU" dirty="0"/>
            <a:t>Просить помощи государства</a:t>
          </a:r>
        </a:p>
      </dgm:t>
    </dgm:pt>
    <dgm:pt modelId="{C4B89368-4CAE-42EB-9CA9-67C4F90EBC4E}" type="parTrans" cxnId="{7C8FDADE-ABDC-48EC-8FB1-EDA111C3AC00}">
      <dgm:prSet/>
      <dgm:spPr/>
      <dgm:t>
        <a:bodyPr/>
        <a:lstStyle/>
        <a:p>
          <a:endParaRPr lang="ru-RU"/>
        </a:p>
      </dgm:t>
    </dgm:pt>
    <dgm:pt modelId="{408CF93A-B8A5-491A-B956-43B79354769D}" type="sibTrans" cxnId="{7C8FDADE-ABDC-48EC-8FB1-EDA111C3AC00}">
      <dgm:prSet/>
      <dgm:spPr/>
      <dgm:t>
        <a:bodyPr/>
        <a:lstStyle/>
        <a:p>
          <a:endParaRPr lang="ru-RU"/>
        </a:p>
      </dgm:t>
    </dgm:pt>
    <dgm:pt modelId="{AF56FA64-ED12-4183-B5F4-4CB406082377}">
      <dgm:prSet phldrT="[Текст]"/>
      <dgm:spPr/>
      <dgm:t>
        <a:bodyPr/>
        <a:lstStyle/>
        <a:p>
          <a:r>
            <a:rPr lang="ru-RU" dirty="0"/>
            <a:t>Бездействовать</a:t>
          </a:r>
        </a:p>
      </dgm:t>
    </dgm:pt>
    <dgm:pt modelId="{8558E885-12E3-48DA-BCF7-7FA8FFDFC0DF}" type="parTrans" cxnId="{0C3E85A3-A749-42ED-B233-7698240B0BED}">
      <dgm:prSet/>
      <dgm:spPr/>
      <dgm:t>
        <a:bodyPr/>
        <a:lstStyle/>
        <a:p>
          <a:endParaRPr lang="ru-RU"/>
        </a:p>
      </dgm:t>
    </dgm:pt>
    <dgm:pt modelId="{73F32427-F607-4B1C-A149-DB669A9C9E9C}" type="sibTrans" cxnId="{0C3E85A3-A749-42ED-B233-7698240B0BED}">
      <dgm:prSet/>
      <dgm:spPr/>
      <dgm:t>
        <a:bodyPr/>
        <a:lstStyle/>
        <a:p>
          <a:endParaRPr lang="ru-RU"/>
        </a:p>
      </dgm:t>
    </dgm:pt>
    <dgm:pt modelId="{6BCC3C52-5EB2-4E67-BFBF-3D974B78B1EB}">
      <dgm:prSet phldrT="[Текст]"/>
      <dgm:spPr/>
      <dgm:t>
        <a:bodyPr/>
        <a:lstStyle/>
        <a:p>
          <a:r>
            <a:rPr lang="ru-RU" dirty="0"/>
            <a:t>Пытаться сменить масштаб</a:t>
          </a:r>
        </a:p>
      </dgm:t>
    </dgm:pt>
    <dgm:pt modelId="{0BB9B0D2-7615-4240-A9EA-28CDF7A7EDC3}" type="parTrans" cxnId="{B68B88D8-134F-4F1E-B98A-00A07F3CCBD4}">
      <dgm:prSet/>
      <dgm:spPr/>
      <dgm:t>
        <a:bodyPr/>
        <a:lstStyle/>
        <a:p>
          <a:endParaRPr lang="ru-RU"/>
        </a:p>
      </dgm:t>
    </dgm:pt>
    <dgm:pt modelId="{C526A7A8-81C8-4720-B895-03220790BFEE}" type="sibTrans" cxnId="{B68B88D8-134F-4F1E-B98A-00A07F3CCBD4}">
      <dgm:prSet/>
      <dgm:spPr/>
      <dgm:t>
        <a:bodyPr/>
        <a:lstStyle/>
        <a:p>
          <a:endParaRPr lang="ru-RU"/>
        </a:p>
      </dgm:t>
    </dgm:pt>
    <dgm:pt modelId="{F342E582-0A7E-4647-948F-64E0624158CE}" type="pres">
      <dgm:prSet presAssocID="{C0438095-034B-432F-9E21-0AE75BCD3D3F}" presName="Name0" presStyleCnt="0">
        <dgm:presLayoutVars>
          <dgm:dir/>
          <dgm:resizeHandles val="exact"/>
        </dgm:presLayoutVars>
      </dgm:prSet>
      <dgm:spPr/>
    </dgm:pt>
    <dgm:pt modelId="{36A3C928-4732-438D-935A-7F1D38402CB9}" type="pres">
      <dgm:prSet presAssocID="{C0438095-034B-432F-9E21-0AE75BCD3D3F}" presName="fgShape" presStyleLbl="fgShp" presStyleIdx="0" presStyleCnt="1"/>
      <dgm:spPr/>
    </dgm:pt>
    <dgm:pt modelId="{7EBB5E90-64EC-4B23-B2F3-A6B7AF495ACF}" type="pres">
      <dgm:prSet presAssocID="{C0438095-034B-432F-9E21-0AE75BCD3D3F}" presName="linComp" presStyleCnt="0"/>
      <dgm:spPr/>
    </dgm:pt>
    <dgm:pt modelId="{5AB85C3A-EC9E-46EF-9E66-861F9DDC7014}" type="pres">
      <dgm:prSet presAssocID="{87272630-AF17-40DB-A630-689BE528C399}" presName="compNode" presStyleCnt="0"/>
      <dgm:spPr/>
    </dgm:pt>
    <dgm:pt modelId="{EC87B6F5-1251-4DA0-B87C-629E23F492FA}" type="pres">
      <dgm:prSet presAssocID="{87272630-AF17-40DB-A630-689BE528C399}" presName="bkgdShape" presStyleLbl="node1" presStyleIdx="0" presStyleCnt="3"/>
      <dgm:spPr/>
    </dgm:pt>
    <dgm:pt modelId="{9922FAC0-24D1-41AA-AA86-91860BED21C5}" type="pres">
      <dgm:prSet presAssocID="{87272630-AF17-40DB-A630-689BE528C399}" presName="nodeTx" presStyleLbl="node1" presStyleIdx="0" presStyleCnt="3">
        <dgm:presLayoutVars>
          <dgm:bulletEnabled val="1"/>
        </dgm:presLayoutVars>
      </dgm:prSet>
      <dgm:spPr/>
    </dgm:pt>
    <dgm:pt modelId="{D5F042A6-5897-4342-996D-C804B74E37A8}" type="pres">
      <dgm:prSet presAssocID="{87272630-AF17-40DB-A630-689BE528C399}" presName="invisiNode" presStyleLbl="node1" presStyleIdx="0" presStyleCnt="3"/>
      <dgm:spPr/>
    </dgm:pt>
    <dgm:pt modelId="{00BB8A25-0A8F-4564-B49C-A94B3AED396F}" type="pres">
      <dgm:prSet presAssocID="{87272630-AF17-40DB-A630-689BE528C39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D0CCF00-C2FD-4D88-9E01-8DEF65024A6E}" type="pres">
      <dgm:prSet presAssocID="{408CF93A-B8A5-491A-B956-43B79354769D}" presName="sibTrans" presStyleLbl="sibTrans2D1" presStyleIdx="0" presStyleCnt="0"/>
      <dgm:spPr/>
    </dgm:pt>
    <dgm:pt modelId="{82F608EB-79DD-4088-8DD5-E6FFDD5B34FC}" type="pres">
      <dgm:prSet presAssocID="{AF56FA64-ED12-4183-B5F4-4CB406082377}" presName="compNode" presStyleCnt="0"/>
      <dgm:spPr/>
    </dgm:pt>
    <dgm:pt modelId="{100B899E-FACB-49C3-842A-212109DDBAC1}" type="pres">
      <dgm:prSet presAssocID="{AF56FA64-ED12-4183-B5F4-4CB406082377}" presName="bkgdShape" presStyleLbl="node1" presStyleIdx="1" presStyleCnt="3"/>
      <dgm:spPr/>
    </dgm:pt>
    <dgm:pt modelId="{2CF5C745-96B8-4DA8-84E5-EA32DA5067B6}" type="pres">
      <dgm:prSet presAssocID="{AF56FA64-ED12-4183-B5F4-4CB406082377}" presName="nodeTx" presStyleLbl="node1" presStyleIdx="1" presStyleCnt="3">
        <dgm:presLayoutVars>
          <dgm:bulletEnabled val="1"/>
        </dgm:presLayoutVars>
      </dgm:prSet>
      <dgm:spPr/>
    </dgm:pt>
    <dgm:pt modelId="{47F69E0A-ED4D-43DF-BB91-F85577682687}" type="pres">
      <dgm:prSet presAssocID="{AF56FA64-ED12-4183-B5F4-4CB406082377}" presName="invisiNode" presStyleLbl="node1" presStyleIdx="1" presStyleCnt="3"/>
      <dgm:spPr/>
    </dgm:pt>
    <dgm:pt modelId="{8799E7BC-1DBD-4D32-9ACD-FBEF62346EA6}" type="pres">
      <dgm:prSet presAssocID="{AF56FA64-ED12-4183-B5F4-4CB40608237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CAAD34E-21E8-4958-8420-0C41B76EE733}" type="pres">
      <dgm:prSet presAssocID="{73F32427-F607-4B1C-A149-DB669A9C9E9C}" presName="sibTrans" presStyleLbl="sibTrans2D1" presStyleIdx="0" presStyleCnt="0"/>
      <dgm:spPr/>
    </dgm:pt>
    <dgm:pt modelId="{0D217E78-7419-42FC-8C13-DE9A6E1D561C}" type="pres">
      <dgm:prSet presAssocID="{6BCC3C52-5EB2-4E67-BFBF-3D974B78B1EB}" presName="compNode" presStyleCnt="0"/>
      <dgm:spPr/>
    </dgm:pt>
    <dgm:pt modelId="{60631597-0F9D-4289-8D62-08A1A3A49A0E}" type="pres">
      <dgm:prSet presAssocID="{6BCC3C52-5EB2-4E67-BFBF-3D974B78B1EB}" presName="bkgdShape" presStyleLbl="node1" presStyleIdx="2" presStyleCnt="3"/>
      <dgm:spPr/>
    </dgm:pt>
    <dgm:pt modelId="{62AE7D4F-2F9F-43FA-980B-26179D8CBF5D}" type="pres">
      <dgm:prSet presAssocID="{6BCC3C52-5EB2-4E67-BFBF-3D974B78B1EB}" presName="nodeTx" presStyleLbl="node1" presStyleIdx="2" presStyleCnt="3">
        <dgm:presLayoutVars>
          <dgm:bulletEnabled val="1"/>
        </dgm:presLayoutVars>
      </dgm:prSet>
      <dgm:spPr/>
    </dgm:pt>
    <dgm:pt modelId="{22016524-5B10-4852-A680-6D35BA8C28CC}" type="pres">
      <dgm:prSet presAssocID="{6BCC3C52-5EB2-4E67-BFBF-3D974B78B1EB}" presName="invisiNode" presStyleLbl="node1" presStyleIdx="2" presStyleCnt="3"/>
      <dgm:spPr/>
    </dgm:pt>
    <dgm:pt modelId="{628F8653-F634-4CBC-B552-9B9BDFD11D50}" type="pres">
      <dgm:prSet presAssocID="{6BCC3C52-5EB2-4E67-BFBF-3D974B78B1E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9F9391A-A9D5-434F-A39E-4054FB27BD93}" type="presOf" srcId="{AF56FA64-ED12-4183-B5F4-4CB406082377}" destId="{2CF5C745-96B8-4DA8-84E5-EA32DA5067B6}" srcOrd="1" destOrd="0" presId="urn:microsoft.com/office/officeart/2005/8/layout/hList7"/>
    <dgm:cxn modelId="{4B27FD47-F77E-4C38-B1CE-2C8945214EC9}" type="presOf" srcId="{AF56FA64-ED12-4183-B5F4-4CB406082377}" destId="{100B899E-FACB-49C3-842A-212109DDBAC1}" srcOrd="0" destOrd="0" presId="urn:microsoft.com/office/officeart/2005/8/layout/hList7"/>
    <dgm:cxn modelId="{A75A1155-8F0D-4584-8690-C3AB78867246}" type="presOf" srcId="{408CF93A-B8A5-491A-B956-43B79354769D}" destId="{DD0CCF00-C2FD-4D88-9E01-8DEF65024A6E}" srcOrd="0" destOrd="0" presId="urn:microsoft.com/office/officeart/2005/8/layout/hList7"/>
    <dgm:cxn modelId="{F6AF1C83-229C-43B6-B730-814A94C1A6ED}" type="presOf" srcId="{87272630-AF17-40DB-A630-689BE528C399}" destId="{9922FAC0-24D1-41AA-AA86-91860BED21C5}" srcOrd="1" destOrd="0" presId="urn:microsoft.com/office/officeart/2005/8/layout/hList7"/>
    <dgm:cxn modelId="{DBC3EB8D-B74B-4D34-A5B9-50F3E7D51C1C}" type="presOf" srcId="{6BCC3C52-5EB2-4E67-BFBF-3D974B78B1EB}" destId="{60631597-0F9D-4289-8D62-08A1A3A49A0E}" srcOrd="0" destOrd="0" presId="urn:microsoft.com/office/officeart/2005/8/layout/hList7"/>
    <dgm:cxn modelId="{C84F359B-0CF4-441B-B094-4D2B76864D7E}" type="presOf" srcId="{C0438095-034B-432F-9E21-0AE75BCD3D3F}" destId="{F342E582-0A7E-4647-948F-64E0624158CE}" srcOrd="0" destOrd="0" presId="urn:microsoft.com/office/officeart/2005/8/layout/hList7"/>
    <dgm:cxn modelId="{63780FA1-F688-41C5-8154-F43B4DC5A142}" type="presOf" srcId="{87272630-AF17-40DB-A630-689BE528C399}" destId="{EC87B6F5-1251-4DA0-B87C-629E23F492FA}" srcOrd="0" destOrd="0" presId="urn:microsoft.com/office/officeart/2005/8/layout/hList7"/>
    <dgm:cxn modelId="{0C3E85A3-A749-42ED-B233-7698240B0BED}" srcId="{C0438095-034B-432F-9E21-0AE75BCD3D3F}" destId="{AF56FA64-ED12-4183-B5F4-4CB406082377}" srcOrd="1" destOrd="0" parTransId="{8558E885-12E3-48DA-BCF7-7FA8FFDFC0DF}" sibTransId="{73F32427-F607-4B1C-A149-DB669A9C9E9C}"/>
    <dgm:cxn modelId="{E8E77EBB-37D6-4931-8131-965827D8DF7E}" type="presOf" srcId="{6BCC3C52-5EB2-4E67-BFBF-3D974B78B1EB}" destId="{62AE7D4F-2F9F-43FA-980B-26179D8CBF5D}" srcOrd="1" destOrd="0" presId="urn:microsoft.com/office/officeart/2005/8/layout/hList7"/>
    <dgm:cxn modelId="{B68B88D8-134F-4F1E-B98A-00A07F3CCBD4}" srcId="{C0438095-034B-432F-9E21-0AE75BCD3D3F}" destId="{6BCC3C52-5EB2-4E67-BFBF-3D974B78B1EB}" srcOrd="2" destOrd="0" parTransId="{0BB9B0D2-7615-4240-A9EA-28CDF7A7EDC3}" sibTransId="{C526A7A8-81C8-4720-B895-03220790BFEE}"/>
    <dgm:cxn modelId="{7C8FDADE-ABDC-48EC-8FB1-EDA111C3AC00}" srcId="{C0438095-034B-432F-9E21-0AE75BCD3D3F}" destId="{87272630-AF17-40DB-A630-689BE528C399}" srcOrd="0" destOrd="0" parTransId="{C4B89368-4CAE-42EB-9CA9-67C4F90EBC4E}" sibTransId="{408CF93A-B8A5-491A-B956-43B79354769D}"/>
    <dgm:cxn modelId="{46E1FBEE-FEB1-4653-B0A1-C1F4678F35E2}" type="presOf" srcId="{73F32427-F607-4B1C-A149-DB669A9C9E9C}" destId="{6CAAD34E-21E8-4958-8420-0C41B76EE733}" srcOrd="0" destOrd="0" presId="urn:microsoft.com/office/officeart/2005/8/layout/hList7"/>
    <dgm:cxn modelId="{3A0243BA-AC43-4CDD-83D5-949D277EB655}" type="presParOf" srcId="{F342E582-0A7E-4647-948F-64E0624158CE}" destId="{36A3C928-4732-438D-935A-7F1D38402CB9}" srcOrd="0" destOrd="0" presId="urn:microsoft.com/office/officeart/2005/8/layout/hList7"/>
    <dgm:cxn modelId="{B949E933-83A4-45B8-9C6A-063C4E845852}" type="presParOf" srcId="{F342E582-0A7E-4647-948F-64E0624158CE}" destId="{7EBB5E90-64EC-4B23-B2F3-A6B7AF495ACF}" srcOrd="1" destOrd="0" presId="urn:microsoft.com/office/officeart/2005/8/layout/hList7"/>
    <dgm:cxn modelId="{AFE06808-3CC7-4E52-8034-7767C421B573}" type="presParOf" srcId="{7EBB5E90-64EC-4B23-B2F3-A6B7AF495ACF}" destId="{5AB85C3A-EC9E-46EF-9E66-861F9DDC7014}" srcOrd="0" destOrd="0" presId="urn:microsoft.com/office/officeart/2005/8/layout/hList7"/>
    <dgm:cxn modelId="{EAF16F80-2610-4903-9559-D7F76932DD52}" type="presParOf" srcId="{5AB85C3A-EC9E-46EF-9E66-861F9DDC7014}" destId="{EC87B6F5-1251-4DA0-B87C-629E23F492FA}" srcOrd="0" destOrd="0" presId="urn:microsoft.com/office/officeart/2005/8/layout/hList7"/>
    <dgm:cxn modelId="{0B18D5BA-6014-41B1-B0E1-5C944F1877D7}" type="presParOf" srcId="{5AB85C3A-EC9E-46EF-9E66-861F9DDC7014}" destId="{9922FAC0-24D1-41AA-AA86-91860BED21C5}" srcOrd="1" destOrd="0" presId="urn:microsoft.com/office/officeart/2005/8/layout/hList7"/>
    <dgm:cxn modelId="{BEAAAA2A-BABA-43CA-9E9D-8DAB74952EE4}" type="presParOf" srcId="{5AB85C3A-EC9E-46EF-9E66-861F9DDC7014}" destId="{D5F042A6-5897-4342-996D-C804B74E37A8}" srcOrd="2" destOrd="0" presId="urn:microsoft.com/office/officeart/2005/8/layout/hList7"/>
    <dgm:cxn modelId="{36D134D9-CA95-4DAC-99EF-1D36E78CC663}" type="presParOf" srcId="{5AB85C3A-EC9E-46EF-9E66-861F9DDC7014}" destId="{00BB8A25-0A8F-4564-B49C-A94B3AED396F}" srcOrd="3" destOrd="0" presId="urn:microsoft.com/office/officeart/2005/8/layout/hList7"/>
    <dgm:cxn modelId="{6BCFA3E1-E1D4-4357-BFBA-AA27E0AD32A4}" type="presParOf" srcId="{7EBB5E90-64EC-4B23-B2F3-A6B7AF495ACF}" destId="{DD0CCF00-C2FD-4D88-9E01-8DEF65024A6E}" srcOrd="1" destOrd="0" presId="urn:microsoft.com/office/officeart/2005/8/layout/hList7"/>
    <dgm:cxn modelId="{D6BA21F6-076E-4E0E-BB3C-F841879A656A}" type="presParOf" srcId="{7EBB5E90-64EC-4B23-B2F3-A6B7AF495ACF}" destId="{82F608EB-79DD-4088-8DD5-E6FFDD5B34FC}" srcOrd="2" destOrd="0" presId="urn:microsoft.com/office/officeart/2005/8/layout/hList7"/>
    <dgm:cxn modelId="{6BD51EEF-FF03-4DBF-9248-3DC93BB73161}" type="presParOf" srcId="{82F608EB-79DD-4088-8DD5-E6FFDD5B34FC}" destId="{100B899E-FACB-49C3-842A-212109DDBAC1}" srcOrd="0" destOrd="0" presId="urn:microsoft.com/office/officeart/2005/8/layout/hList7"/>
    <dgm:cxn modelId="{6A86F372-4DCC-43BD-8920-08C0FD28D675}" type="presParOf" srcId="{82F608EB-79DD-4088-8DD5-E6FFDD5B34FC}" destId="{2CF5C745-96B8-4DA8-84E5-EA32DA5067B6}" srcOrd="1" destOrd="0" presId="urn:microsoft.com/office/officeart/2005/8/layout/hList7"/>
    <dgm:cxn modelId="{4317DBEE-2569-483B-B748-D65A7B6A35D7}" type="presParOf" srcId="{82F608EB-79DD-4088-8DD5-E6FFDD5B34FC}" destId="{47F69E0A-ED4D-43DF-BB91-F85577682687}" srcOrd="2" destOrd="0" presId="urn:microsoft.com/office/officeart/2005/8/layout/hList7"/>
    <dgm:cxn modelId="{07DD7285-A4EC-44DA-9C47-05EF304AC0A4}" type="presParOf" srcId="{82F608EB-79DD-4088-8DD5-E6FFDD5B34FC}" destId="{8799E7BC-1DBD-4D32-9ACD-FBEF62346EA6}" srcOrd="3" destOrd="0" presId="urn:microsoft.com/office/officeart/2005/8/layout/hList7"/>
    <dgm:cxn modelId="{DFD783E7-9E6B-4D82-95A7-1A46C08CB219}" type="presParOf" srcId="{7EBB5E90-64EC-4B23-B2F3-A6B7AF495ACF}" destId="{6CAAD34E-21E8-4958-8420-0C41B76EE733}" srcOrd="3" destOrd="0" presId="urn:microsoft.com/office/officeart/2005/8/layout/hList7"/>
    <dgm:cxn modelId="{DF3F91D5-49D3-4139-ACBD-D8BADBE90B6B}" type="presParOf" srcId="{7EBB5E90-64EC-4B23-B2F3-A6B7AF495ACF}" destId="{0D217E78-7419-42FC-8C13-DE9A6E1D561C}" srcOrd="4" destOrd="0" presId="urn:microsoft.com/office/officeart/2005/8/layout/hList7"/>
    <dgm:cxn modelId="{60B9184E-1D59-428D-84B9-458CF6402CBC}" type="presParOf" srcId="{0D217E78-7419-42FC-8C13-DE9A6E1D561C}" destId="{60631597-0F9D-4289-8D62-08A1A3A49A0E}" srcOrd="0" destOrd="0" presId="urn:microsoft.com/office/officeart/2005/8/layout/hList7"/>
    <dgm:cxn modelId="{7543A295-F67E-4D9E-95AD-3562038836D7}" type="presParOf" srcId="{0D217E78-7419-42FC-8C13-DE9A6E1D561C}" destId="{62AE7D4F-2F9F-43FA-980B-26179D8CBF5D}" srcOrd="1" destOrd="0" presId="urn:microsoft.com/office/officeart/2005/8/layout/hList7"/>
    <dgm:cxn modelId="{EA6FEAF9-8A3F-4C99-A748-A622BF66BC25}" type="presParOf" srcId="{0D217E78-7419-42FC-8C13-DE9A6E1D561C}" destId="{22016524-5B10-4852-A680-6D35BA8C28CC}" srcOrd="2" destOrd="0" presId="urn:microsoft.com/office/officeart/2005/8/layout/hList7"/>
    <dgm:cxn modelId="{D2AAEFEB-A696-4467-8986-7308A53E4EAE}" type="presParOf" srcId="{0D217E78-7419-42FC-8C13-DE9A6E1D561C}" destId="{628F8653-F634-4CBC-B552-9B9BDFD11D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38FF7-28A8-4081-8C4C-291DE1B0515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CC26E0F-9C87-4EBF-B8A6-404C618613E3}">
      <dgm:prSet phldrT="[Текст]"/>
      <dgm:spPr/>
      <dgm:t>
        <a:bodyPr/>
        <a:lstStyle/>
        <a:p>
          <a:r>
            <a:rPr lang="ru-RU" dirty="0"/>
            <a:t>Возмещать потери АПК</a:t>
          </a:r>
        </a:p>
      </dgm:t>
    </dgm:pt>
    <dgm:pt modelId="{02839633-22FE-4725-8A22-F6881996C054}" type="parTrans" cxnId="{A6CFEC4F-BF04-4A50-9B24-24EC60D07FC5}">
      <dgm:prSet/>
      <dgm:spPr/>
      <dgm:t>
        <a:bodyPr/>
        <a:lstStyle/>
        <a:p>
          <a:endParaRPr lang="ru-RU"/>
        </a:p>
      </dgm:t>
    </dgm:pt>
    <dgm:pt modelId="{A79E3A2F-8ED0-4401-8B6B-CBC2C0C16913}" type="sibTrans" cxnId="{A6CFEC4F-BF04-4A50-9B24-24EC60D07FC5}">
      <dgm:prSet/>
      <dgm:spPr/>
      <dgm:t>
        <a:bodyPr/>
        <a:lstStyle/>
        <a:p>
          <a:endParaRPr lang="ru-RU"/>
        </a:p>
      </dgm:t>
    </dgm:pt>
    <dgm:pt modelId="{6B7943FB-6329-4F63-A80F-245960CB8FF8}">
      <dgm:prSet phldrT="[Текст]"/>
      <dgm:spPr/>
      <dgm:t>
        <a:bodyPr/>
        <a:lstStyle/>
        <a:p>
          <a:r>
            <a:rPr lang="ru-RU" dirty="0"/>
            <a:t>Бездействовать</a:t>
          </a:r>
        </a:p>
      </dgm:t>
    </dgm:pt>
    <dgm:pt modelId="{2B0B27CD-BEF1-4790-9506-F1F9B9676ECA}" type="parTrans" cxnId="{BEEB64CE-55E9-49ED-8219-88E128D0A9AA}">
      <dgm:prSet/>
      <dgm:spPr/>
      <dgm:t>
        <a:bodyPr/>
        <a:lstStyle/>
        <a:p>
          <a:endParaRPr lang="ru-RU"/>
        </a:p>
      </dgm:t>
    </dgm:pt>
    <dgm:pt modelId="{2F56981E-78D6-40C1-861D-3BDF36310DB9}" type="sibTrans" cxnId="{BEEB64CE-55E9-49ED-8219-88E128D0A9AA}">
      <dgm:prSet/>
      <dgm:spPr/>
      <dgm:t>
        <a:bodyPr/>
        <a:lstStyle/>
        <a:p>
          <a:endParaRPr lang="ru-RU"/>
        </a:p>
      </dgm:t>
    </dgm:pt>
    <dgm:pt modelId="{B3B0E7AA-7275-4064-93FC-1791D565B3BC}">
      <dgm:prSet phldrT="[Текст]"/>
      <dgm:spPr/>
      <dgm:t>
        <a:bodyPr/>
        <a:lstStyle/>
        <a:p>
          <a:r>
            <a:rPr lang="ru-RU" dirty="0"/>
            <a:t>Пытаться воздействовать на рынки</a:t>
          </a:r>
        </a:p>
      </dgm:t>
    </dgm:pt>
    <dgm:pt modelId="{5812632A-E9E9-4064-AE77-63868EE6CC9D}" type="parTrans" cxnId="{74E3F953-F70E-415A-BD92-854E0F5E0CE9}">
      <dgm:prSet/>
      <dgm:spPr/>
      <dgm:t>
        <a:bodyPr/>
        <a:lstStyle/>
        <a:p>
          <a:endParaRPr lang="ru-RU"/>
        </a:p>
      </dgm:t>
    </dgm:pt>
    <dgm:pt modelId="{0B5344B3-D6B9-436E-B0EE-EC961C86BF8E}" type="sibTrans" cxnId="{74E3F953-F70E-415A-BD92-854E0F5E0CE9}">
      <dgm:prSet/>
      <dgm:spPr/>
      <dgm:t>
        <a:bodyPr/>
        <a:lstStyle/>
        <a:p>
          <a:endParaRPr lang="ru-RU"/>
        </a:p>
      </dgm:t>
    </dgm:pt>
    <dgm:pt modelId="{5D6C4D60-8548-4928-95E6-1D4F37495539}" type="pres">
      <dgm:prSet presAssocID="{F0B38FF7-28A8-4081-8C4C-291DE1B05157}" presName="Name0" presStyleCnt="0">
        <dgm:presLayoutVars>
          <dgm:dir/>
          <dgm:resizeHandles val="exact"/>
        </dgm:presLayoutVars>
      </dgm:prSet>
      <dgm:spPr/>
    </dgm:pt>
    <dgm:pt modelId="{7C0481D5-CDAB-41E6-81A9-2C0C8E4F372A}" type="pres">
      <dgm:prSet presAssocID="{F0B38FF7-28A8-4081-8C4C-291DE1B05157}" presName="fgShape" presStyleLbl="fgShp" presStyleIdx="0" presStyleCnt="1"/>
      <dgm:spPr/>
    </dgm:pt>
    <dgm:pt modelId="{4199A1C1-22A6-40F9-8D72-2E6D19B4EE16}" type="pres">
      <dgm:prSet presAssocID="{F0B38FF7-28A8-4081-8C4C-291DE1B05157}" presName="linComp" presStyleCnt="0"/>
      <dgm:spPr/>
    </dgm:pt>
    <dgm:pt modelId="{636EC35A-ABE3-4B1A-BE5D-A513A1E6A51B}" type="pres">
      <dgm:prSet presAssocID="{3CC26E0F-9C87-4EBF-B8A6-404C618613E3}" presName="compNode" presStyleCnt="0"/>
      <dgm:spPr/>
    </dgm:pt>
    <dgm:pt modelId="{9AB489B8-9DD9-4DE2-81F5-2523821BD170}" type="pres">
      <dgm:prSet presAssocID="{3CC26E0F-9C87-4EBF-B8A6-404C618613E3}" presName="bkgdShape" presStyleLbl="node1" presStyleIdx="0" presStyleCnt="3"/>
      <dgm:spPr/>
    </dgm:pt>
    <dgm:pt modelId="{3B5A94D7-CB3F-40A3-99B3-5DEB32D047AB}" type="pres">
      <dgm:prSet presAssocID="{3CC26E0F-9C87-4EBF-B8A6-404C618613E3}" presName="nodeTx" presStyleLbl="node1" presStyleIdx="0" presStyleCnt="3">
        <dgm:presLayoutVars>
          <dgm:bulletEnabled val="1"/>
        </dgm:presLayoutVars>
      </dgm:prSet>
      <dgm:spPr/>
    </dgm:pt>
    <dgm:pt modelId="{E7EE2D27-D647-424D-96F0-E6C66ECBF4E2}" type="pres">
      <dgm:prSet presAssocID="{3CC26E0F-9C87-4EBF-B8A6-404C618613E3}" presName="invisiNode" presStyleLbl="node1" presStyleIdx="0" presStyleCnt="3"/>
      <dgm:spPr/>
    </dgm:pt>
    <dgm:pt modelId="{FB4D7BE6-B243-4FF1-97D7-37A576C0E139}" type="pres">
      <dgm:prSet presAssocID="{3CC26E0F-9C87-4EBF-B8A6-404C618613E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9AF6DEAF-0B31-4E9E-BFAC-31AB893A366F}" type="pres">
      <dgm:prSet presAssocID="{A79E3A2F-8ED0-4401-8B6B-CBC2C0C16913}" presName="sibTrans" presStyleLbl="sibTrans2D1" presStyleIdx="0" presStyleCnt="0"/>
      <dgm:spPr/>
    </dgm:pt>
    <dgm:pt modelId="{CDDB7783-D7B0-4436-BB6F-6DFF59399F5F}" type="pres">
      <dgm:prSet presAssocID="{6B7943FB-6329-4F63-A80F-245960CB8FF8}" presName="compNode" presStyleCnt="0"/>
      <dgm:spPr/>
    </dgm:pt>
    <dgm:pt modelId="{9D92C1C2-59AA-43F6-B943-738F68C12DD8}" type="pres">
      <dgm:prSet presAssocID="{6B7943FB-6329-4F63-A80F-245960CB8FF8}" presName="bkgdShape" presStyleLbl="node1" presStyleIdx="1" presStyleCnt="3"/>
      <dgm:spPr/>
    </dgm:pt>
    <dgm:pt modelId="{A5AC68EC-6AF4-4892-B843-4095716707C2}" type="pres">
      <dgm:prSet presAssocID="{6B7943FB-6329-4F63-A80F-245960CB8FF8}" presName="nodeTx" presStyleLbl="node1" presStyleIdx="1" presStyleCnt="3">
        <dgm:presLayoutVars>
          <dgm:bulletEnabled val="1"/>
        </dgm:presLayoutVars>
      </dgm:prSet>
      <dgm:spPr/>
    </dgm:pt>
    <dgm:pt modelId="{1F463D0A-E888-4E50-9C34-321FFD77D640}" type="pres">
      <dgm:prSet presAssocID="{6B7943FB-6329-4F63-A80F-245960CB8FF8}" presName="invisiNode" presStyleLbl="node1" presStyleIdx="1" presStyleCnt="3"/>
      <dgm:spPr/>
    </dgm:pt>
    <dgm:pt modelId="{D1A2FA81-0649-4CE7-9B38-C639833EEEE7}" type="pres">
      <dgm:prSet presAssocID="{6B7943FB-6329-4F63-A80F-245960CB8FF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F31F64-5A3F-4AF5-960B-D3343B9A4D55}" type="pres">
      <dgm:prSet presAssocID="{2F56981E-78D6-40C1-861D-3BDF36310DB9}" presName="sibTrans" presStyleLbl="sibTrans2D1" presStyleIdx="0" presStyleCnt="0"/>
      <dgm:spPr/>
    </dgm:pt>
    <dgm:pt modelId="{65AE5549-1DDA-473E-8696-9106DB2C6F92}" type="pres">
      <dgm:prSet presAssocID="{B3B0E7AA-7275-4064-93FC-1791D565B3BC}" presName="compNode" presStyleCnt="0"/>
      <dgm:spPr/>
    </dgm:pt>
    <dgm:pt modelId="{606100A5-EE2A-47D6-89C8-E447D5408CE9}" type="pres">
      <dgm:prSet presAssocID="{B3B0E7AA-7275-4064-93FC-1791D565B3BC}" presName="bkgdShape" presStyleLbl="node1" presStyleIdx="2" presStyleCnt="3"/>
      <dgm:spPr/>
    </dgm:pt>
    <dgm:pt modelId="{0CA9CB51-99F4-4E43-9FFD-BF50E0C36066}" type="pres">
      <dgm:prSet presAssocID="{B3B0E7AA-7275-4064-93FC-1791D565B3BC}" presName="nodeTx" presStyleLbl="node1" presStyleIdx="2" presStyleCnt="3">
        <dgm:presLayoutVars>
          <dgm:bulletEnabled val="1"/>
        </dgm:presLayoutVars>
      </dgm:prSet>
      <dgm:spPr/>
    </dgm:pt>
    <dgm:pt modelId="{D3933903-8342-4C9D-B8D1-B97615FE23D8}" type="pres">
      <dgm:prSet presAssocID="{B3B0E7AA-7275-4064-93FC-1791D565B3BC}" presName="invisiNode" presStyleLbl="node1" presStyleIdx="2" presStyleCnt="3"/>
      <dgm:spPr/>
    </dgm:pt>
    <dgm:pt modelId="{98A79D13-CC91-489C-91C7-4E0C9205947C}" type="pres">
      <dgm:prSet presAssocID="{B3B0E7AA-7275-4064-93FC-1791D565B3B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E46B1A0B-A465-413C-96FF-908F2879BDEB}" type="presOf" srcId="{6B7943FB-6329-4F63-A80F-245960CB8FF8}" destId="{9D92C1C2-59AA-43F6-B943-738F68C12DD8}" srcOrd="0" destOrd="0" presId="urn:microsoft.com/office/officeart/2005/8/layout/hList7"/>
    <dgm:cxn modelId="{489D9D2B-0C98-44BE-933B-D9087BC17281}" type="presOf" srcId="{2F56981E-78D6-40C1-861D-3BDF36310DB9}" destId="{52F31F64-5A3F-4AF5-960B-D3343B9A4D55}" srcOrd="0" destOrd="0" presId="urn:microsoft.com/office/officeart/2005/8/layout/hList7"/>
    <dgm:cxn modelId="{A6CFEC4F-BF04-4A50-9B24-24EC60D07FC5}" srcId="{F0B38FF7-28A8-4081-8C4C-291DE1B05157}" destId="{3CC26E0F-9C87-4EBF-B8A6-404C618613E3}" srcOrd="0" destOrd="0" parTransId="{02839633-22FE-4725-8A22-F6881996C054}" sibTransId="{A79E3A2F-8ED0-4401-8B6B-CBC2C0C16913}"/>
    <dgm:cxn modelId="{74E3F953-F70E-415A-BD92-854E0F5E0CE9}" srcId="{F0B38FF7-28A8-4081-8C4C-291DE1B05157}" destId="{B3B0E7AA-7275-4064-93FC-1791D565B3BC}" srcOrd="2" destOrd="0" parTransId="{5812632A-E9E9-4064-AE77-63868EE6CC9D}" sibTransId="{0B5344B3-D6B9-436E-B0EE-EC961C86BF8E}"/>
    <dgm:cxn modelId="{CF8CF057-38E4-4BC2-A1B5-483365A4181F}" type="presOf" srcId="{B3B0E7AA-7275-4064-93FC-1791D565B3BC}" destId="{606100A5-EE2A-47D6-89C8-E447D5408CE9}" srcOrd="0" destOrd="0" presId="urn:microsoft.com/office/officeart/2005/8/layout/hList7"/>
    <dgm:cxn modelId="{C52BF378-FE61-428D-B963-A55CB396AC33}" type="presOf" srcId="{B3B0E7AA-7275-4064-93FC-1791D565B3BC}" destId="{0CA9CB51-99F4-4E43-9FFD-BF50E0C36066}" srcOrd="1" destOrd="0" presId="urn:microsoft.com/office/officeart/2005/8/layout/hList7"/>
    <dgm:cxn modelId="{CDE36380-1491-40E1-84EF-79841C89AFD3}" type="presOf" srcId="{3CC26E0F-9C87-4EBF-B8A6-404C618613E3}" destId="{3B5A94D7-CB3F-40A3-99B3-5DEB32D047AB}" srcOrd="1" destOrd="0" presId="urn:microsoft.com/office/officeart/2005/8/layout/hList7"/>
    <dgm:cxn modelId="{C21B7D85-295B-4FC2-B51E-0C1BAA999219}" type="presOf" srcId="{6B7943FB-6329-4F63-A80F-245960CB8FF8}" destId="{A5AC68EC-6AF4-4892-B843-4095716707C2}" srcOrd="1" destOrd="0" presId="urn:microsoft.com/office/officeart/2005/8/layout/hList7"/>
    <dgm:cxn modelId="{C6A4AFCC-6187-448A-B023-814369BF3DF6}" type="presOf" srcId="{3CC26E0F-9C87-4EBF-B8A6-404C618613E3}" destId="{9AB489B8-9DD9-4DE2-81F5-2523821BD170}" srcOrd="0" destOrd="0" presId="urn:microsoft.com/office/officeart/2005/8/layout/hList7"/>
    <dgm:cxn modelId="{BEEB64CE-55E9-49ED-8219-88E128D0A9AA}" srcId="{F0B38FF7-28A8-4081-8C4C-291DE1B05157}" destId="{6B7943FB-6329-4F63-A80F-245960CB8FF8}" srcOrd="1" destOrd="0" parTransId="{2B0B27CD-BEF1-4790-9506-F1F9B9676ECA}" sibTransId="{2F56981E-78D6-40C1-861D-3BDF36310DB9}"/>
    <dgm:cxn modelId="{ED93A7EA-5946-4DD5-A531-EDE45C0D02E8}" type="presOf" srcId="{A79E3A2F-8ED0-4401-8B6B-CBC2C0C16913}" destId="{9AF6DEAF-0B31-4E9E-BFAC-31AB893A366F}" srcOrd="0" destOrd="0" presId="urn:microsoft.com/office/officeart/2005/8/layout/hList7"/>
    <dgm:cxn modelId="{E962DEEB-8510-4546-B0B7-E573506FB3B2}" type="presOf" srcId="{F0B38FF7-28A8-4081-8C4C-291DE1B05157}" destId="{5D6C4D60-8548-4928-95E6-1D4F37495539}" srcOrd="0" destOrd="0" presId="urn:microsoft.com/office/officeart/2005/8/layout/hList7"/>
    <dgm:cxn modelId="{2F812CFE-939D-4C83-8A7A-22D13331F6F6}" type="presParOf" srcId="{5D6C4D60-8548-4928-95E6-1D4F37495539}" destId="{7C0481D5-CDAB-41E6-81A9-2C0C8E4F372A}" srcOrd="0" destOrd="0" presId="urn:microsoft.com/office/officeart/2005/8/layout/hList7"/>
    <dgm:cxn modelId="{F7EA2B47-9C32-4230-8D93-EC0BA58086EB}" type="presParOf" srcId="{5D6C4D60-8548-4928-95E6-1D4F37495539}" destId="{4199A1C1-22A6-40F9-8D72-2E6D19B4EE16}" srcOrd="1" destOrd="0" presId="urn:microsoft.com/office/officeart/2005/8/layout/hList7"/>
    <dgm:cxn modelId="{0CF1CB2A-B923-41D2-BAE8-B06FCFD27004}" type="presParOf" srcId="{4199A1C1-22A6-40F9-8D72-2E6D19B4EE16}" destId="{636EC35A-ABE3-4B1A-BE5D-A513A1E6A51B}" srcOrd="0" destOrd="0" presId="urn:microsoft.com/office/officeart/2005/8/layout/hList7"/>
    <dgm:cxn modelId="{DFD2AFC5-654D-4560-BC7E-7B8EE541C438}" type="presParOf" srcId="{636EC35A-ABE3-4B1A-BE5D-A513A1E6A51B}" destId="{9AB489B8-9DD9-4DE2-81F5-2523821BD170}" srcOrd="0" destOrd="0" presId="urn:microsoft.com/office/officeart/2005/8/layout/hList7"/>
    <dgm:cxn modelId="{1F871AEE-6AA7-4FCD-A6EA-7CB8F5A22CCB}" type="presParOf" srcId="{636EC35A-ABE3-4B1A-BE5D-A513A1E6A51B}" destId="{3B5A94D7-CB3F-40A3-99B3-5DEB32D047AB}" srcOrd="1" destOrd="0" presId="urn:microsoft.com/office/officeart/2005/8/layout/hList7"/>
    <dgm:cxn modelId="{15E8BA9E-E225-4F58-9173-93857E0AE4F9}" type="presParOf" srcId="{636EC35A-ABE3-4B1A-BE5D-A513A1E6A51B}" destId="{E7EE2D27-D647-424D-96F0-E6C66ECBF4E2}" srcOrd="2" destOrd="0" presId="urn:microsoft.com/office/officeart/2005/8/layout/hList7"/>
    <dgm:cxn modelId="{17630CBE-D640-4C47-9D05-9C68F58C9146}" type="presParOf" srcId="{636EC35A-ABE3-4B1A-BE5D-A513A1E6A51B}" destId="{FB4D7BE6-B243-4FF1-97D7-37A576C0E139}" srcOrd="3" destOrd="0" presId="urn:microsoft.com/office/officeart/2005/8/layout/hList7"/>
    <dgm:cxn modelId="{9AD94EAC-B059-45BF-9B29-7F4439C3258E}" type="presParOf" srcId="{4199A1C1-22A6-40F9-8D72-2E6D19B4EE16}" destId="{9AF6DEAF-0B31-4E9E-BFAC-31AB893A366F}" srcOrd="1" destOrd="0" presId="urn:microsoft.com/office/officeart/2005/8/layout/hList7"/>
    <dgm:cxn modelId="{E07E0F25-5ED6-4409-B20D-A58179477E24}" type="presParOf" srcId="{4199A1C1-22A6-40F9-8D72-2E6D19B4EE16}" destId="{CDDB7783-D7B0-4436-BB6F-6DFF59399F5F}" srcOrd="2" destOrd="0" presId="urn:microsoft.com/office/officeart/2005/8/layout/hList7"/>
    <dgm:cxn modelId="{2EFE7588-FCA8-4723-8B15-CC07D37DDD71}" type="presParOf" srcId="{CDDB7783-D7B0-4436-BB6F-6DFF59399F5F}" destId="{9D92C1C2-59AA-43F6-B943-738F68C12DD8}" srcOrd="0" destOrd="0" presId="urn:microsoft.com/office/officeart/2005/8/layout/hList7"/>
    <dgm:cxn modelId="{5F648F79-7EC5-45B8-ACF7-9438B3FE4C0E}" type="presParOf" srcId="{CDDB7783-D7B0-4436-BB6F-6DFF59399F5F}" destId="{A5AC68EC-6AF4-4892-B843-4095716707C2}" srcOrd="1" destOrd="0" presId="urn:microsoft.com/office/officeart/2005/8/layout/hList7"/>
    <dgm:cxn modelId="{AD2D0D04-6A1C-4CFD-9BBC-A0CE78CE8CA6}" type="presParOf" srcId="{CDDB7783-D7B0-4436-BB6F-6DFF59399F5F}" destId="{1F463D0A-E888-4E50-9C34-321FFD77D640}" srcOrd="2" destOrd="0" presId="urn:microsoft.com/office/officeart/2005/8/layout/hList7"/>
    <dgm:cxn modelId="{215F59D2-B1A8-48D7-B72A-19E0B80A096C}" type="presParOf" srcId="{CDDB7783-D7B0-4436-BB6F-6DFF59399F5F}" destId="{D1A2FA81-0649-4CE7-9B38-C639833EEEE7}" srcOrd="3" destOrd="0" presId="urn:microsoft.com/office/officeart/2005/8/layout/hList7"/>
    <dgm:cxn modelId="{375EBCEC-45C8-4861-AC85-170E098BA68D}" type="presParOf" srcId="{4199A1C1-22A6-40F9-8D72-2E6D19B4EE16}" destId="{52F31F64-5A3F-4AF5-960B-D3343B9A4D55}" srcOrd="3" destOrd="0" presId="urn:microsoft.com/office/officeart/2005/8/layout/hList7"/>
    <dgm:cxn modelId="{54C6BB54-5660-4D2B-8F38-DD66BE9189C5}" type="presParOf" srcId="{4199A1C1-22A6-40F9-8D72-2E6D19B4EE16}" destId="{65AE5549-1DDA-473E-8696-9106DB2C6F92}" srcOrd="4" destOrd="0" presId="urn:microsoft.com/office/officeart/2005/8/layout/hList7"/>
    <dgm:cxn modelId="{4C9A1873-C198-42E4-948F-0418AB4FBC56}" type="presParOf" srcId="{65AE5549-1DDA-473E-8696-9106DB2C6F92}" destId="{606100A5-EE2A-47D6-89C8-E447D5408CE9}" srcOrd="0" destOrd="0" presId="urn:microsoft.com/office/officeart/2005/8/layout/hList7"/>
    <dgm:cxn modelId="{15FAA91F-10FE-4410-B012-A3925AAC723F}" type="presParOf" srcId="{65AE5549-1DDA-473E-8696-9106DB2C6F92}" destId="{0CA9CB51-99F4-4E43-9FFD-BF50E0C36066}" srcOrd="1" destOrd="0" presId="urn:microsoft.com/office/officeart/2005/8/layout/hList7"/>
    <dgm:cxn modelId="{6D99735D-C521-4870-978C-D83D61188901}" type="presParOf" srcId="{65AE5549-1DDA-473E-8696-9106DB2C6F92}" destId="{D3933903-8342-4C9D-B8D1-B97615FE23D8}" srcOrd="2" destOrd="0" presId="urn:microsoft.com/office/officeart/2005/8/layout/hList7"/>
    <dgm:cxn modelId="{FCD7C0E3-749E-45C0-898A-1B710B297C46}" type="presParOf" srcId="{65AE5549-1DDA-473E-8696-9106DB2C6F92}" destId="{98A79D13-CC91-489C-91C7-4E0C920594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CE46C-FDD1-4E1F-9B6C-B787C0B2F7C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8F7B965-8BFE-4E54-B069-FBA69CB1BAE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/>
            <a:t>Малые хозяйства (1-2 головы КРС, 0,15 – 1 га земли)</a:t>
          </a:r>
        </a:p>
      </dgm:t>
    </dgm:pt>
    <dgm:pt modelId="{24FDAC71-7EED-4A18-97A7-34B006ECE0BE}" type="parTrans" cxnId="{B3160E25-1540-4D37-B225-068F8D99C6C1}">
      <dgm:prSet/>
      <dgm:spPr/>
      <dgm:t>
        <a:bodyPr/>
        <a:lstStyle/>
        <a:p>
          <a:endParaRPr lang="ru-RU"/>
        </a:p>
      </dgm:t>
    </dgm:pt>
    <dgm:pt modelId="{FE64CA5D-103D-43C1-ABBF-4929713F1BC2}" type="sibTrans" cxnId="{B3160E25-1540-4D37-B225-068F8D99C6C1}">
      <dgm:prSet/>
      <dgm:spPr/>
      <dgm:t>
        <a:bodyPr/>
        <a:lstStyle/>
        <a:p>
          <a:endParaRPr lang="ru-RU"/>
        </a:p>
      </dgm:t>
    </dgm:pt>
    <dgm:pt modelId="{500A718E-AF3B-40A8-88D1-C4447E3CB4C0}">
      <dgm:prSet phldrT="[Текст]" custT="1"/>
      <dgm:spPr/>
      <dgm:t>
        <a:bodyPr/>
        <a:lstStyle/>
        <a:p>
          <a:r>
            <a:rPr lang="ru-RU" sz="4000" dirty="0"/>
            <a:t>Кооператив</a:t>
          </a:r>
        </a:p>
      </dgm:t>
    </dgm:pt>
    <dgm:pt modelId="{F1243E35-FD77-4779-80C3-42FAFFF5690F}" type="parTrans" cxnId="{61661A0D-76B6-4305-96EF-672FF704DEC3}">
      <dgm:prSet/>
      <dgm:spPr/>
      <dgm:t>
        <a:bodyPr/>
        <a:lstStyle/>
        <a:p>
          <a:endParaRPr lang="ru-RU"/>
        </a:p>
      </dgm:t>
    </dgm:pt>
    <dgm:pt modelId="{DA738602-A9B4-4D10-A637-FCA30E3F2216}" type="sibTrans" cxnId="{61661A0D-76B6-4305-96EF-672FF704DEC3}">
      <dgm:prSet/>
      <dgm:spPr/>
      <dgm:t>
        <a:bodyPr/>
        <a:lstStyle/>
        <a:p>
          <a:endParaRPr lang="ru-RU"/>
        </a:p>
      </dgm:t>
    </dgm:pt>
    <dgm:pt modelId="{CCAE8604-FE0C-4A7D-9F21-4AA1649E543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Складские помещения, мощная техника, оптовые закупки</a:t>
          </a:r>
        </a:p>
      </dgm:t>
    </dgm:pt>
    <dgm:pt modelId="{E0BB933F-1FF0-4C5D-B7F7-FEA680C56548}" type="parTrans" cxnId="{7456AE68-39C4-422B-93B8-916FDC96699B}">
      <dgm:prSet/>
      <dgm:spPr/>
      <dgm:t>
        <a:bodyPr/>
        <a:lstStyle/>
        <a:p>
          <a:endParaRPr lang="ru-RU"/>
        </a:p>
      </dgm:t>
    </dgm:pt>
    <dgm:pt modelId="{448B26B1-C631-46CA-BF9B-5CA10E16C1C9}" type="sibTrans" cxnId="{7456AE68-39C4-422B-93B8-916FDC96699B}">
      <dgm:prSet/>
      <dgm:spPr/>
      <dgm:t>
        <a:bodyPr/>
        <a:lstStyle/>
        <a:p>
          <a:endParaRPr lang="ru-RU"/>
        </a:p>
      </dgm:t>
    </dgm:pt>
    <dgm:pt modelId="{0F60DF29-D862-47B1-8C40-10F48530E23E}" type="pres">
      <dgm:prSet presAssocID="{724CE46C-FDD1-4E1F-9B6C-B787C0B2F7C2}" presName="Name0" presStyleCnt="0">
        <dgm:presLayoutVars>
          <dgm:dir/>
          <dgm:resizeHandles val="exact"/>
        </dgm:presLayoutVars>
      </dgm:prSet>
      <dgm:spPr/>
    </dgm:pt>
    <dgm:pt modelId="{1173911F-778F-44C7-AAED-6E0168CEC85F}" type="pres">
      <dgm:prSet presAssocID="{724CE46C-FDD1-4E1F-9B6C-B787C0B2F7C2}" presName="fgShape" presStyleLbl="fgShp" presStyleIdx="0" presStyleCnt="1"/>
      <dgm:spPr/>
    </dgm:pt>
    <dgm:pt modelId="{D28BEAC1-6DB8-4B59-86C4-6FE2D6C1F724}" type="pres">
      <dgm:prSet presAssocID="{724CE46C-FDD1-4E1F-9B6C-B787C0B2F7C2}" presName="linComp" presStyleCnt="0"/>
      <dgm:spPr/>
    </dgm:pt>
    <dgm:pt modelId="{FAA6955F-C576-4022-B848-188F0A2DB9C3}" type="pres">
      <dgm:prSet presAssocID="{B8F7B965-8BFE-4E54-B069-FBA69CB1BAEA}" presName="compNode" presStyleCnt="0"/>
      <dgm:spPr/>
    </dgm:pt>
    <dgm:pt modelId="{6F49D8A5-1D64-416D-9F5E-25D9FCE626B7}" type="pres">
      <dgm:prSet presAssocID="{B8F7B965-8BFE-4E54-B069-FBA69CB1BAEA}" presName="bkgdShape" presStyleLbl="node1" presStyleIdx="0" presStyleCnt="3"/>
      <dgm:spPr/>
    </dgm:pt>
    <dgm:pt modelId="{2F8EBD97-B916-4B74-8D10-4684E9BE2FC2}" type="pres">
      <dgm:prSet presAssocID="{B8F7B965-8BFE-4E54-B069-FBA69CB1BAEA}" presName="nodeTx" presStyleLbl="node1" presStyleIdx="0" presStyleCnt="3">
        <dgm:presLayoutVars>
          <dgm:bulletEnabled val="1"/>
        </dgm:presLayoutVars>
      </dgm:prSet>
      <dgm:spPr/>
    </dgm:pt>
    <dgm:pt modelId="{B219BA95-27D3-4B47-A46E-0C1DB2795727}" type="pres">
      <dgm:prSet presAssocID="{B8F7B965-8BFE-4E54-B069-FBA69CB1BAEA}" presName="invisiNode" presStyleLbl="node1" presStyleIdx="0" presStyleCnt="3"/>
      <dgm:spPr/>
    </dgm:pt>
    <dgm:pt modelId="{1E49F896-E245-4611-B8EA-A555DFE9AC86}" type="pres">
      <dgm:prSet presAssocID="{B8F7B965-8BFE-4E54-B069-FBA69CB1BAE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FA8B4F2-22B0-41ED-9DA4-71ABDD5AB545}" type="pres">
      <dgm:prSet presAssocID="{FE64CA5D-103D-43C1-ABBF-4929713F1BC2}" presName="sibTrans" presStyleLbl="sibTrans2D1" presStyleIdx="0" presStyleCnt="0"/>
      <dgm:spPr/>
    </dgm:pt>
    <dgm:pt modelId="{C6BDAED4-9B0E-4F8F-9AE5-E5A858DAB9CE}" type="pres">
      <dgm:prSet presAssocID="{500A718E-AF3B-40A8-88D1-C4447E3CB4C0}" presName="compNode" presStyleCnt="0"/>
      <dgm:spPr/>
    </dgm:pt>
    <dgm:pt modelId="{6B9A663C-BDC5-41B6-94BA-1D9572D942DD}" type="pres">
      <dgm:prSet presAssocID="{500A718E-AF3B-40A8-88D1-C4447E3CB4C0}" presName="bkgdShape" presStyleLbl="node1" presStyleIdx="1" presStyleCnt="3"/>
      <dgm:spPr/>
    </dgm:pt>
    <dgm:pt modelId="{B6AEE6A4-18ED-42AF-A649-4D867DABCAB2}" type="pres">
      <dgm:prSet presAssocID="{500A718E-AF3B-40A8-88D1-C4447E3CB4C0}" presName="nodeTx" presStyleLbl="node1" presStyleIdx="1" presStyleCnt="3">
        <dgm:presLayoutVars>
          <dgm:bulletEnabled val="1"/>
        </dgm:presLayoutVars>
      </dgm:prSet>
      <dgm:spPr/>
    </dgm:pt>
    <dgm:pt modelId="{CDBDD6B3-ACF1-49AD-A096-9C2098159AA9}" type="pres">
      <dgm:prSet presAssocID="{500A718E-AF3B-40A8-88D1-C4447E3CB4C0}" presName="invisiNode" presStyleLbl="node1" presStyleIdx="1" presStyleCnt="3"/>
      <dgm:spPr/>
    </dgm:pt>
    <dgm:pt modelId="{0E776D86-6299-4B80-857A-13C1755966B2}" type="pres">
      <dgm:prSet presAssocID="{500A718E-AF3B-40A8-88D1-C4447E3CB4C0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CCD58E6E-EB6F-4231-B2CA-4844F259D772}" type="pres">
      <dgm:prSet presAssocID="{DA738602-A9B4-4D10-A637-FCA30E3F2216}" presName="sibTrans" presStyleLbl="sibTrans2D1" presStyleIdx="0" presStyleCnt="0"/>
      <dgm:spPr/>
    </dgm:pt>
    <dgm:pt modelId="{FF423B95-5BD5-4338-ABED-7C376DB4C863}" type="pres">
      <dgm:prSet presAssocID="{CCAE8604-FE0C-4A7D-9F21-4AA1649E543E}" presName="compNode" presStyleCnt="0"/>
      <dgm:spPr/>
    </dgm:pt>
    <dgm:pt modelId="{537C302F-83D5-4136-8E27-6D688B8A8FA0}" type="pres">
      <dgm:prSet presAssocID="{CCAE8604-FE0C-4A7D-9F21-4AA1649E543E}" presName="bkgdShape" presStyleLbl="node1" presStyleIdx="2" presStyleCnt="3"/>
      <dgm:spPr/>
    </dgm:pt>
    <dgm:pt modelId="{B7F8B765-391E-46D9-9314-4AA68B2051DE}" type="pres">
      <dgm:prSet presAssocID="{CCAE8604-FE0C-4A7D-9F21-4AA1649E543E}" presName="nodeTx" presStyleLbl="node1" presStyleIdx="2" presStyleCnt="3">
        <dgm:presLayoutVars>
          <dgm:bulletEnabled val="1"/>
        </dgm:presLayoutVars>
      </dgm:prSet>
      <dgm:spPr/>
    </dgm:pt>
    <dgm:pt modelId="{0A4AD2BC-C6B3-4E25-A97D-11B3F913BBA1}" type="pres">
      <dgm:prSet presAssocID="{CCAE8604-FE0C-4A7D-9F21-4AA1649E543E}" presName="invisiNode" presStyleLbl="node1" presStyleIdx="2" presStyleCnt="3"/>
      <dgm:spPr/>
    </dgm:pt>
    <dgm:pt modelId="{D8198181-3CF0-4E58-AF3D-A8B324FE7C39}" type="pres">
      <dgm:prSet presAssocID="{CCAE8604-FE0C-4A7D-9F21-4AA1649E543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61661A0D-76B6-4305-96EF-672FF704DEC3}" srcId="{724CE46C-FDD1-4E1F-9B6C-B787C0B2F7C2}" destId="{500A718E-AF3B-40A8-88D1-C4447E3CB4C0}" srcOrd="1" destOrd="0" parTransId="{F1243E35-FD77-4779-80C3-42FAFFF5690F}" sibTransId="{DA738602-A9B4-4D10-A637-FCA30E3F2216}"/>
    <dgm:cxn modelId="{1841FF1A-09F5-444E-AA74-75652ECB14ED}" type="presOf" srcId="{B8F7B965-8BFE-4E54-B069-FBA69CB1BAEA}" destId="{2F8EBD97-B916-4B74-8D10-4684E9BE2FC2}" srcOrd="1" destOrd="0" presId="urn:microsoft.com/office/officeart/2005/8/layout/hList7"/>
    <dgm:cxn modelId="{B3160E25-1540-4D37-B225-068F8D99C6C1}" srcId="{724CE46C-FDD1-4E1F-9B6C-B787C0B2F7C2}" destId="{B8F7B965-8BFE-4E54-B069-FBA69CB1BAEA}" srcOrd="0" destOrd="0" parTransId="{24FDAC71-7EED-4A18-97A7-34B006ECE0BE}" sibTransId="{FE64CA5D-103D-43C1-ABBF-4929713F1BC2}"/>
    <dgm:cxn modelId="{027B0D3B-C6E9-4A16-962B-569C0FA917EB}" type="presOf" srcId="{CCAE8604-FE0C-4A7D-9F21-4AA1649E543E}" destId="{537C302F-83D5-4136-8E27-6D688B8A8FA0}" srcOrd="0" destOrd="0" presId="urn:microsoft.com/office/officeart/2005/8/layout/hList7"/>
    <dgm:cxn modelId="{89F0263C-C4F4-4B14-9055-1FBA187559A4}" type="presOf" srcId="{500A718E-AF3B-40A8-88D1-C4447E3CB4C0}" destId="{6B9A663C-BDC5-41B6-94BA-1D9572D942DD}" srcOrd="0" destOrd="0" presId="urn:microsoft.com/office/officeart/2005/8/layout/hList7"/>
    <dgm:cxn modelId="{FE1AA060-D089-4FBF-BCF9-2DD3B0F778B4}" type="presOf" srcId="{DA738602-A9B4-4D10-A637-FCA30E3F2216}" destId="{CCD58E6E-EB6F-4231-B2CA-4844F259D772}" srcOrd="0" destOrd="0" presId="urn:microsoft.com/office/officeart/2005/8/layout/hList7"/>
    <dgm:cxn modelId="{7456AE68-39C4-422B-93B8-916FDC96699B}" srcId="{724CE46C-FDD1-4E1F-9B6C-B787C0B2F7C2}" destId="{CCAE8604-FE0C-4A7D-9F21-4AA1649E543E}" srcOrd="2" destOrd="0" parTransId="{E0BB933F-1FF0-4C5D-B7F7-FEA680C56548}" sibTransId="{448B26B1-C631-46CA-BF9B-5CA10E16C1C9}"/>
    <dgm:cxn modelId="{A98FA473-52F6-4043-8CF0-DB32B44051EB}" type="presOf" srcId="{B8F7B965-8BFE-4E54-B069-FBA69CB1BAEA}" destId="{6F49D8A5-1D64-416D-9F5E-25D9FCE626B7}" srcOrd="0" destOrd="0" presId="urn:microsoft.com/office/officeart/2005/8/layout/hList7"/>
    <dgm:cxn modelId="{AFDF4956-87CF-44B0-B92D-B1600B41573E}" type="presOf" srcId="{724CE46C-FDD1-4E1F-9B6C-B787C0B2F7C2}" destId="{0F60DF29-D862-47B1-8C40-10F48530E23E}" srcOrd="0" destOrd="0" presId="urn:microsoft.com/office/officeart/2005/8/layout/hList7"/>
    <dgm:cxn modelId="{EF95CBD6-BB22-4E52-8FE7-CF5BBE5D09A4}" type="presOf" srcId="{500A718E-AF3B-40A8-88D1-C4447E3CB4C0}" destId="{B6AEE6A4-18ED-42AF-A649-4D867DABCAB2}" srcOrd="1" destOrd="0" presId="urn:microsoft.com/office/officeart/2005/8/layout/hList7"/>
    <dgm:cxn modelId="{EDDBABDE-B477-4590-AEB9-BBD73DEC656F}" type="presOf" srcId="{FE64CA5D-103D-43C1-ABBF-4929713F1BC2}" destId="{8FA8B4F2-22B0-41ED-9DA4-71ABDD5AB545}" srcOrd="0" destOrd="0" presId="urn:microsoft.com/office/officeart/2005/8/layout/hList7"/>
    <dgm:cxn modelId="{9F9974EB-F4C7-4093-B6B8-28654007B7F2}" type="presOf" srcId="{CCAE8604-FE0C-4A7D-9F21-4AA1649E543E}" destId="{B7F8B765-391E-46D9-9314-4AA68B2051DE}" srcOrd="1" destOrd="0" presId="urn:microsoft.com/office/officeart/2005/8/layout/hList7"/>
    <dgm:cxn modelId="{63CCBBF8-00CF-4D87-8296-F2DA59EF0B21}" type="presParOf" srcId="{0F60DF29-D862-47B1-8C40-10F48530E23E}" destId="{1173911F-778F-44C7-AAED-6E0168CEC85F}" srcOrd="0" destOrd="0" presId="urn:microsoft.com/office/officeart/2005/8/layout/hList7"/>
    <dgm:cxn modelId="{D1365627-5354-4204-B41D-18881BFD3184}" type="presParOf" srcId="{0F60DF29-D862-47B1-8C40-10F48530E23E}" destId="{D28BEAC1-6DB8-4B59-86C4-6FE2D6C1F724}" srcOrd="1" destOrd="0" presId="urn:microsoft.com/office/officeart/2005/8/layout/hList7"/>
    <dgm:cxn modelId="{943EAEE8-74BF-49FF-B097-86E302E37E2B}" type="presParOf" srcId="{D28BEAC1-6DB8-4B59-86C4-6FE2D6C1F724}" destId="{FAA6955F-C576-4022-B848-188F0A2DB9C3}" srcOrd="0" destOrd="0" presId="urn:microsoft.com/office/officeart/2005/8/layout/hList7"/>
    <dgm:cxn modelId="{1CB7A666-214B-4FD1-8362-A8689E6EB7E2}" type="presParOf" srcId="{FAA6955F-C576-4022-B848-188F0A2DB9C3}" destId="{6F49D8A5-1D64-416D-9F5E-25D9FCE626B7}" srcOrd="0" destOrd="0" presId="urn:microsoft.com/office/officeart/2005/8/layout/hList7"/>
    <dgm:cxn modelId="{C842181F-0689-4220-9DAC-EFD44E9A6869}" type="presParOf" srcId="{FAA6955F-C576-4022-B848-188F0A2DB9C3}" destId="{2F8EBD97-B916-4B74-8D10-4684E9BE2FC2}" srcOrd="1" destOrd="0" presId="urn:microsoft.com/office/officeart/2005/8/layout/hList7"/>
    <dgm:cxn modelId="{042A48D8-799D-4B7D-81EB-CC9067FFE892}" type="presParOf" srcId="{FAA6955F-C576-4022-B848-188F0A2DB9C3}" destId="{B219BA95-27D3-4B47-A46E-0C1DB2795727}" srcOrd="2" destOrd="0" presId="urn:microsoft.com/office/officeart/2005/8/layout/hList7"/>
    <dgm:cxn modelId="{D323E6AD-EE84-4714-9F4D-944D3BB89E9A}" type="presParOf" srcId="{FAA6955F-C576-4022-B848-188F0A2DB9C3}" destId="{1E49F896-E245-4611-B8EA-A555DFE9AC86}" srcOrd="3" destOrd="0" presId="urn:microsoft.com/office/officeart/2005/8/layout/hList7"/>
    <dgm:cxn modelId="{C2FD77F9-E3FE-4F5D-B68F-A131431BD255}" type="presParOf" srcId="{D28BEAC1-6DB8-4B59-86C4-6FE2D6C1F724}" destId="{8FA8B4F2-22B0-41ED-9DA4-71ABDD5AB545}" srcOrd="1" destOrd="0" presId="urn:microsoft.com/office/officeart/2005/8/layout/hList7"/>
    <dgm:cxn modelId="{85A7CC5E-0988-46C7-A0CB-DD6D73287056}" type="presParOf" srcId="{D28BEAC1-6DB8-4B59-86C4-6FE2D6C1F724}" destId="{C6BDAED4-9B0E-4F8F-9AE5-E5A858DAB9CE}" srcOrd="2" destOrd="0" presId="urn:microsoft.com/office/officeart/2005/8/layout/hList7"/>
    <dgm:cxn modelId="{A0ADA334-3A9F-488B-8B9E-FAB71C2E3DAC}" type="presParOf" srcId="{C6BDAED4-9B0E-4F8F-9AE5-E5A858DAB9CE}" destId="{6B9A663C-BDC5-41B6-94BA-1D9572D942DD}" srcOrd="0" destOrd="0" presId="urn:microsoft.com/office/officeart/2005/8/layout/hList7"/>
    <dgm:cxn modelId="{6924300B-BECF-4076-BF3F-6788F6388618}" type="presParOf" srcId="{C6BDAED4-9B0E-4F8F-9AE5-E5A858DAB9CE}" destId="{B6AEE6A4-18ED-42AF-A649-4D867DABCAB2}" srcOrd="1" destOrd="0" presId="urn:microsoft.com/office/officeart/2005/8/layout/hList7"/>
    <dgm:cxn modelId="{16B1A53F-B8CA-4735-9A5D-F13107581EBF}" type="presParOf" srcId="{C6BDAED4-9B0E-4F8F-9AE5-E5A858DAB9CE}" destId="{CDBDD6B3-ACF1-49AD-A096-9C2098159AA9}" srcOrd="2" destOrd="0" presId="urn:microsoft.com/office/officeart/2005/8/layout/hList7"/>
    <dgm:cxn modelId="{B242A0D9-9B82-4A2F-9AE3-AEEC2E3B6526}" type="presParOf" srcId="{C6BDAED4-9B0E-4F8F-9AE5-E5A858DAB9CE}" destId="{0E776D86-6299-4B80-857A-13C1755966B2}" srcOrd="3" destOrd="0" presId="urn:microsoft.com/office/officeart/2005/8/layout/hList7"/>
    <dgm:cxn modelId="{863B37BC-B042-40F4-AB45-55821CEC80ED}" type="presParOf" srcId="{D28BEAC1-6DB8-4B59-86C4-6FE2D6C1F724}" destId="{CCD58E6E-EB6F-4231-B2CA-4844F259D772}" srcOrd="3" destOrd="0" presId="urn:microsoft.com/office/officeart/2005/8/layout/hList7"/>
    <dgm:cxn modelId="{FD566729-DB88-4512-8588-AA8369F7CEF2}" type="presParOf" srcId="{D28BEAC1-6DB8-4B59-86C4-6FE2D6C1F724}" destId="{FF423B95-5BD5-4338-ABED-7C376DB4C863}" srcOrd="4" destOrd="0" presId="urn:microsoft.com/office/officeart/2005/8/layout/hList7"/>
    <dgm:cxn modelId="{35D97A46-FAEC-46A2-B445-1991EA6B98B4}" type="presParOf" srcId="{FF423B95-5BD5-4338-ABED-7C376DB4C863}" destId="{537C302F-83D5-4136-8E27-6D688B8A8FA0}" srcOrd="0" destOrd="0" presId="urn:microsoft.com/office/officeart/2005/8/layout/hList7"/>
    <dgm:cxn modelId="{26494AB1-2F29-489F-9A78-2C81601E3ECA}" type="presParOf" srcId="{FF423B95-5BD5-4338-ABED-7C376DB4C863}" destId="{B7F8B765-391E-46D9-9314-4AA68B2051DE}" srcOrd="1" destOrd="0" presId="urn:microsoft.com/office/officeart/2005/8/layout/hList7"/>
    <dgm:cxn modelId="{3C3EC6D1-7D4A-4080-AD55-10F7BCF965D6}" type="presParOf" srcId="{FF423B95-5BD5-4338-ABED-7C376DB4C863}" destId="{0A4AD2BC-C6B3-4E25-A97D-11B3F913BBA1}" srcOrd="2" destOrd="0" presId="urn:microsoft.com/office/officeart/2005/8/layout/hList7"/>
    <dgm:cxn modelId="{15FA69FA-9497-4973-9413-724C72B3C59A}" type="presParOf" srcId="{FF423B95-5BD5-4338-ABED-7C376DB4C863}" destId="{D8198181-3CF0-4E58-AF3D-A8B324FE7C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Сельскохозяйственные организации – субъекты МСП:</a:t>
          </a: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218 малых предприятий (осуществляющих </a:t>
          </a:r>
          <a:r>
            <a:rPr lang="ru-RU" sz="2000" kern="1200" dirty="0" err="1"/>
            <a:t>сельхоздеятельность</a:t>
          </a:r>
          <a:r>
            <a:rPr lang="ru-RU" sz="2000" kern="1200" dirty="0"/>
            <a:t>)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Крестьянские (фермерские) хозяйства и ИП: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1149 (осуществляющих </a:t>
          </a:r>
          <a:r>
            <a:rPr lang="ru-RU" sz="2000" kern="1200" dirty="0" err="1"/>
            <a:t>сельхоздеятельность</a:t>
          </a:r>
          <a:r>
            <a:rPr lang="ru-RU" sz="2000" kern="1200" dirty="0"/>
            <a:t>)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Личные подсобные хозяйства: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219,5 тыс.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B6F5-1251-4DA0-B87C-629E23F492FA}">
      <dsp:nvSpPr>
        <dsp:cNvPr id="0" name=""/>
        <dsp:cNvSpPr/>
      </dsp:nvSpPr>
      <dsp:spPr>
        <a:xfrm>
          <a:off x="1082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Просить помощи государства</a:t>
          </a:r>
        </a:p>
      </dsp:txBody>
      <dsp:txXfrm>
        <a:off x="1082" y="1473835"/>
        <a:ext cx="1684843" cy="1473835"/>
      </dsp:txXfrm>
    </dsp:sp>
    <dsp:sp modelId="{00BB8A25-0A8F-4564-B49C-A94B3AED396F}">
      <dsp:nvSpPr>
        <dsp:cNvPr id="0" name=""/>
        <dsp:cNvSpPr/>
      </dsp:nvSpPr>
      <dsp:spPr>
        <a:xfrm>
          <a:off x="230020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B899E-FACB-49C3-842A-212109DDBAC1}">
      <dsp:nvSpPr>
        <dsp:cNvPr id="0" name=""/>
        <dsp:cNvSpPr/>
      </dsp:nvSpPr>
      <dsp:spPr>
        <a:xfrm>
          <a:off x="1736471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Бездействовать</a:t>
          </a:r>
        </a:p>
      </dsp:txBody>
      <dsp:txXfrm>
        <a:off x="1736471" y="1473835"/>
        <a:ext cx="1684843" cy="1473835"/>
      </dsp:txXfrm>
    </dsp:sp>
    <dsp:sp modelId="{8799E7BC-1DBD-4D32-9ACD-FBEF62346EA6}">
      <dsp:nvSpPr>
        <dsp:cNvPr id="0" name=""/>
        <dsp:cNvSpPr/>
      </dsp:nvSpPr>
      <dsp:spPr>
        <a:xfrm>
          <a:off x="1965409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31597-0F9D-4289-8D62-08A1A3A49A0E}">
      <dsp:nvSpPr>
        <dsp:cNvPr id="0" name=""/>
        <dsp:cNvSpPr/>
      </dsp:nvSpPr>
      <dsp:spPr>
        <a:xfrm>
          <a:off x="3471860" y="0"/>
          <a:ext cx="1684843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Пытаться сменить масштаб</a:t>
          </a:r>
        </a:p>
      </dsp:txBody>
      <dsp:txXfrm>
        <a:off x="3471860" y="1473835"/>
        <a:ext cx="1684843" cy="1473835"/>
      </dsp:txXfrm>
    </dsp:sp>
    <dsp:sp modelId="{628F8653-F634-4CBC-B552-9B9BDFD11D50}">
      <dsp:nvSpPr>
        <dsp:cNvPr id="0" name=""/>
        <dsp:cNvSpPr/>
      </dsp:nvSpPr>
      <dsp:spPr>
        <a:xfrm>
          <a:off x="3700798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3C928-4732-438D-935A-7F1D38402CB9}">
      <dsp:nvSpPr>
        <dsp:cNvPr id="0" name=""/>
        <dsp:cNvSpPr/>
      </dsp:nvSpPr>
      <dsp:spPr>
        <a:xfrm>
          <a:off x="206311" y="2947670"/>
          <a:ext cx="4745164" cy="5526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489B8-9DD9-4DE2-81F5-2523821BD170}">
      <dsp:nvSpPr>
        <dsp:cNvPr id="0" name=""/>
        <dsp:cNvSpPr/>
      </dsp:nvSpPr>
      <dsp:spPr>
        <a:xfrm>
          <a:off x="1088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Возмещать потери АПК</a:t>
          </a:r>
        </a:p>
      </dsp:txBody>
      <dsp:txXfrm>
        <a:off x="1088" y="1473835"/>
        <a:ext cx="1693141" cy="1473835"/>
      </dsp:txXfrm>
    </dsp:sp>
    <dsp:sp modelId="{FB4D7BE6-B243-4FF1-97D7-37A576C0E139}">
      <dsp:nvSpPr>
        <dsp:cNvPr id="0" name=""/>
        <dsp:cNvSpPr/>
      </dsp:nvSpPr>
      <dsp:spPr>
        <a:xfrm>
          <a:off x="234174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2C1C2-59AA-43F6-B943-738F68C12DD8}">
      <dsp:nvSpPr>
        <dsp:cNvPr id="0" name=""/>
        <dsp:cNvSpPr/>
      </dsp:nvSpPr>
      <dsp:spPr>
        <a:xfrm>
          <a:off x="1745023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Бездействовать</a:t>
          </a:r>
        </a:p>
      </dsp:txBody>
      <dsp:txXfrm>
        <a:off x="1745023" y="1473835"/>
        <a:ext cx="1693141" cy="1473835"/>
      </dsp:txXfrm>
    </dsp:sp>
    <dsp:sp modelId="{D1A2FA81-0649-4CE7-9B38-C639833EEEE7}">
      <dsp:nvSpPr>
        <dsp:cNvPr id="0" name=""/>
        <dsp:cNvSpPr/>
      </dsp:nvSpPr>
      <dsp:spPr>
        <a:xfrm>
          <a:off x="1978110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100A5-EE2A-47D6-89C8-E447D5408CE9}">
      <dsp:nvSpPr>
        <dsp:cNvPr id="0" name=""/>
        <dsp:cNvSpPr/>
      </dsp:nvSpPr>
      <dsp:spPr>
        <a:xfrm>
          <a:off x="3488958" y="0"/>
          <a:ext cx="1693141" cy="3684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Пытаться воздействовать на рынки</a:t>
          </a:r>
        </a:p>
      </dsp:txBody>
      <dsp:txXfrm>
        <a:off x="3488958" y="1473835"/>
        <a:ext cx="1693141" cy="1473835"/>
      </dsp:txXfrm>
    </dsp:sp>
    <dsp:sp modelId="{98A79D13-CC91-489C-91C7-4E0C9205947C}">
      <dsp:nvSpPr>
        <dsp:cNvPr id="0" name=""/>
        <dsp:cNvSpPr/>
      </dsp:nvSpPr>
      <dsp:spPr>
        <a:xfrm>
          <a:off x="3722045" y="221075"/>
          <a:ext cx="1226967" cy="12269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481D5-CDAB-41E6-81A9-2C0C8E4F372A}">
      <dsp:nvSpPr>
        <dsp:cNvPr id="0" name=""/>
        <dsp:cNvSpPr/>
      </dsp:nvSpPr>
      <dsp:spPr>
        <a:xfrm>
          <a:off x="207327" y="2947670"/>
          <a:ext cx="4768532" cy="5526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D8A5-1D64-416D-9F5E-25D9FCE626B7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Малые хозяйства (1-2 головы КРС, 0,15 – 1 га земли)</a:t>
          </a:r>
        </a:p>
      </dsp:txBody>
      <dsp:txXfrm>
        <a:off x="2207" y="1740535"/>
        <a:ext cx="3435027" cy="1740535"/>
      </dsp:txXfrm>
    </dsp:sp>
    <dsp:sp modelId="{1E49F896-E245-4611-B8EA-A555DFE9AC86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A663C-BDC5-41B6-94BA-1D9572D942DD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Кооператив</a:t>
          </a:r>
        </a:p>
      </dsp:txBody>
      <dsp:txXfrm>
        <a:off x="3540286" y="1740535"/>
        <a:ext cx="3435027" cy="1740535"/>
      </dsp:txXfrm>
    </dsp:sp>
    <dsp:sp modelId="{0E776D86-6299-4B80-857A-13C1755966B2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302F-83D5-4136-8E27-6D688B8A8FA0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Складские помещения, мощная техника, оптовые закупки</a:t>
          </a:r>
        </a:p>
      </dsp:txBody>
      <dsp:txXfrm>
        <a:off x="7078364" y="1740535"/>
        <a:ext cx="3435027" cy="1740535"/>
      </dsp:txXfrm>
    </dsp:sp>
    <dsp:sp modelId="{D8198181-3CF0-4E58-AF3D-A8B324FE7C39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911F-778F-44C7-AAED-6E0168CEC85F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F31F1-A7AB-42C3-B213-806786B8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195-2ABD-425A-B7DB-86001BEC0544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4685E-6BE3-4EF0-BF59-4D5F96B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DCD0A-F745-4A2F-8A9D-49FC7DD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E78-1F7F-425B-A6A2-266DA7F6A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5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9CC8-6CB2-4312-B8E0-30D8E2BB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19-E9FA-44B6-B885-63A6FF8757A5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7542-D6E1-46CF-8200-01C957C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FB1A0-D811-4F5F-872B-9E8C20C6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4E8C-2158-4310-97B3-8EAD8B692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0F63-6450-4529-B4AA-5B742F7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7903-7532-4CD7-9038-D7C8D5053B13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D1BA-C971-4B17-8EF7-148BFB8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04D1-D77D-40EB-844A-6A237528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C5F2-A6E7-48C0-A848-5A77193E9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6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EDB90-5C97-41A0-A08C-EEEDA02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D58-4736-4A43-A295-60C5D6D763D9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0DF364-ECE5-4CFC-A3C2-CC72DD99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2F28E4-0C92-4718-916F-17FF20C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CE79-2EF0-4905-A877-77E3A5DAB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D59C-1CAA-4829-A91A-9D68590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0D9B-3BBD-4FC4-991E-B44EC16311E8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B8A26-081E-4F63-BC73-E10A9100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2D2DF-FE31-4A78-BD6D-363A658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3564-A731-4B78-939D-1FBA06685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21B1B498-5719-4A08-A018-B779B08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A760-69B0-456F-912E-5CAD009A8185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E3DD878-A581-4C32-A0A2-E430207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6E838CF-695F-4F73-9DD0-AE32B86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9F0-A447-40EC-A8CB-8FF2C89D0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1E84B8-2C07-437C-A22E-0274CB5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6D09-5515-4AF2-AF8B-3A6B13B90716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3F3781F-0BFD-4C4E-809C-920A15E5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02D41F-0AAC-495B-A26A-5D0F58C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3DEF-767E-4719-AD93-2B70C9502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7D6121-26E9-4B5B-AAD6-7DE10DC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907F-9885-415F-B7E6-A6790F725F12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5FBD6C-9EEC-425D-8098-4F136894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DE4AD6-83A4-4221-B8EF-05AD71D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7103-D934-46D6-985A-EAAB64281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6B70029-9001-4B83-86E1-24C84DE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F12B-EA61-408E-85BF-83D5BBD5094D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65891D-1F70-4095-B08D-5DCD055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561BBD4-430A-440F-B78F-60663D5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29D9-D105-441E-99F9-D6270467D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92292-65D3-4B1A-912E-2A475E8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98B5-41E7-49D1-95AD-3CBC48D7C077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7B15D8C-394B-42F3-B03F-63404C62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2F4A97-0A64-4E22-A58C-649D85C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D8A-9A5D-4407-8EEB-4DAE6CC22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C4F51-3BCF-4CF1-A29E-B10F531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931-3861-41E8-A163-30DD0A66B68D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41538-C922-4ED5-88A2-6DDC960C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4A8017-617F-4EFB-9F79-2AEFDD60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B064-B319-41A4-83DD-360E3F58C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7BBEED-64FB-4EE4-B1A7-FDF6A59B5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BE9C372-FA3E-46E3-B447-E64D9B279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2E301-DE31-4FC2-887C-328EEE231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DAA3-6C4F-43F2-B5E0-7BA319865506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887F1-5FB0-4F98-AF78-52AE028F9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4F7FB-1D4A-42E2-8F9B-EC3321FC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AF5C36-FA02-4E55-8FB2-73F3C315E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8" r:id="rId2"/>
    <p:sldLayoutId id="2147483840" r:id="rId3"/>
    <p:sldLayoutId id="2147483849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731A-A1B0-4E07-8066-21E5280E4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/>
              <a:t>Принципы создания и деятельности сельскохозяйственного потребительского кооператива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8F696E-61A7-4D68-8BD8-1B1DB5591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1024282"/>
          </a:xfrm>
        </p:spPr>
        <p:txBody>
          <a:bodyPr>
            <a:noAutofit/>
          </a:bodyPr>
          <a:lstStyle/>
          <a:p>
            <a:r>
              <a:rPr lang="ru-RU" sz="1600" dirty="0"/>
              <a:t>Методические материалы для руководителей и специалистов </a:t>
            </a:r>
            <a:r>
              <a:rPr lang="ru-RU" sz="1600" dirty="0" err="1"/>
              <a:t>СПоК</a:t>
            </a:r>
            <a:endParaRPr lang="ru-RU" sz="1600" dirty="0"/>
          </a:p>
          <a:p>
            <a:r>
              <a:rPr lang="ru-RU" sz="1600" dirty="0"/>
              <a:t>2021 г.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499B5-72C9-4315-B7A5-C479FF488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5" b="17354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309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DCB3A3A6-CA91-452A-893D-66F20AFF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Кооператив не является «универсальным» средством решения всех проблем АПК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238DA070-48C2-40BD-8BBA-8C48F930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потенциально решаемые при помощи кооперации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0D7CD1-790B-49D5-AD69-458426C3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Дороговизна ресурсов (ГСМ, семена и т.д.),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современной техники и технологий,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найма специалистов (ветеринар, зоотехник, агроном),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Сбыт продукции на невыгодных условиях.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9002F9E8-6999-4D5E-9E04-9BD9E16E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принципиально нерешаемые кооперацией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BE280BB7-3EF7-4982-9925-7B809DA26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Малоземелье (отсутствие земли),</a:t>
            </a:r>
          </a:p>
          <a:p>
            <a:pPr eaLnBrk="1" hangingPunct="1"/>
            <a:r>
              <a:rPr lang="ru-RU" altLang="ru-RU"/>
              <a:t>Сокращение государственной поддержки АПК,</a:t>
            </a:r>
          </a:p>
          <a:p>
            <a:pPr eaLnBrk="1" hangingPunct="1"/>
            <a:r>
              <a:rPr lang="ru-RU" altLang="ru-RU"/>
              <a:t>Инфляционные риски,</a:t>
            </a:r>
          </a:p>
          <a:p>
            <a:pPr eaLnBrk="1" hangingPunct="1"/>
            <a:r>
              <a:rPr lang="ru-RU" altLang="ru-RU"/>
              <a:t>Налоговые проблемы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1473A3B-4F23-4DAB-BA5D-ECDD58A1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050"/>
          </a:xfrm>
        </p:spPr>
        <p:txBody>
          <a:bodyPr/>
          <a:lstStyle/>
          <a:p>
            <a:pPr algn="ctr"/>
            <a:r>
              <a:rPr lang="ru-RU" altLang="ru-RU" sz="4000"/>
              <a:t>Что делает кооператив (виды деятельности)?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E507B4-158C-4993-9573-C2D751180D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71575"/>
          <a:ext cx="10515600" cy="472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Функция кооператива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Формулировка устава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r>
                        <a:rPr lang="ru-RU" sz="1600" dirty="0"/>
                        <a:t>Владеет работающими на всех членов бойней, картофелехранилищем, трактором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услуги по забою скота»,</a:t>
                      </a:r>
                    </a:p>
                    <a:p>
                      <a:r>
                        <a:rPr lang="ru-RU" sz="1600" dirty="0"/>
                        <a:t>«Осуществляет хранение картофеля»,</a:t>
                      </a:r>
                    </a:p>
                    <a:p>
                      <a:r>
                        <a:rPr lang="ru-RU" sz="1600" dirty="0"/>
                        <a:t>«Осуществляет механизированную обработку почвы»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35">
                <a:tc>
                  <a:txBody>
                    <a:bodyPr/>
                    <a:lstStyle/>
                    <a:p>
                      <a:r>
                        <a:rPr lang="ru-RU" sz="1600" dirty="0"/>
                        <a:t>Покупает по оптовым ценам удобрения, семена, ГСМ и другие ресурсы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снабжение своих членов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удобрениями,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Семенами,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ГСМ и др.»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35">
                <a:tc>
                  <a:txBody>
                    <a:bodyPr/>
                    <a:lstStyle/>
                    <a:p>
                      <a:r>
                        <a:rPr lang="ru-RU" sz="1600" dirty="0"/>
                        <a:t>Нанимает работающего на всех членов ветеринара, агронома, бухгалтера (если члены кооператива – КФХ)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«Оказывает услуги в сфере: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ветеринарии,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агрономии,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Бухгалтерии и т.п.»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r>
                        <a:rPr lang="ru-RU" sz="1600" dirty="0"/>
                        <a:t>Осуществляет концентрацию партий продукции и сбывает её на более выгодных условиях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формирования оптовых партий с целью более выгодной реализации»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2">
                <a:tc>
                  <a:txBody>
                    <a:bodyPr/>
                    <a:lstStyle/>
                    <a:p>
                      <a:r>
                        <a:rPr lang="ru-RU" sz="1600" dirty="0"/>
                        <a:t>Подрабатывает (перерабатывает) продукцию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 её переработки с целью последующей продажи»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8F9B4FFA-5A60-4723-902B-011C3BDB6A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E9E19FEE-FB55-4761-BD6A-E5683EE5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/>
          <a:lstStyle/>
          <a:p>
            <a:pPr algn="ctr" eaLnBrk="1" hangingPunct="1"/>
            <a:r>
              <a:rPr lang="en-US" altLang="ru-RU" sz="3000">
                <a:solidFill>
                  <a:srgbClr val="FFFFFF"/>
                </a:solidFill>
              </a:rPr>
              <a:t>Главное отличие кооператива от другой агросервисной организации иной формы – совпадение клиентов и собственников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BD9504-D9C6-4BE5-8C21-089DF1657B6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Объект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B3331A-0CBB-4637-BFD7-C1C810A508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563813"/>
            <a:ext cx="5456237" cy="3724275"/>
          </a:xfr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2C3B8E-BD50-4606-BE63-95034E1B02A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Объект 4">
            <a:extLst>
              <a:ext uri="{FF2B5EF4-FFF2-40B4-BE49-F238E27FC236}">
                <a16:creationId xmlns:a16="http://schemas.microsoft.com/office/drawing/2014/main" id="{723CEFFD-0327-4907-8289-82A868FB1B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3074988"/>
            <a:ext cx="5456238" cy="27003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8534CA-CE06-46BB-A37F-DC648B31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Пример: завод по переработке молока – создание и результаты деятельности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6338D42-17DC-46B7-A796-DE4D169CF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37567"/>
              </p:ext>
            </p:extLst>
          </p:nvPr>
        </p:nvGraphicFramePr>
        <p:xfrm>
          <a:off x="838200" y="1825625"/>
          <a:ext cx="1051559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193058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9820235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93168000"/>
                    </a:ext>
                  </a:extLst>
                </a:gridCol>
              </a:tblGrid>
              <a:tr h="53984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Частное предприятие (АО, ООО)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Сельскохозяйственный потребительский кооператив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2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деятельности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Закупка молока, переработка в молочные продукты, сбыт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1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 чей счёт создано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счёт инвестора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счёт владельцев КРС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53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управляет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Инвестор, назначенный им директор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Производители молока, избранное ими правление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95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поставляет молоко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Любые поставщики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Члены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8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чём состоит результат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получении прибыли, которая направляется инвестору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повышении закупочной цены молока и росте доходности членов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32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7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D814-56D7-434A-996A-A14D6A4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1900" dirty="0" err="1"/>
              <a:t>Почему</a:t>
            </a:r>
            <a:r>
              <a:rPr lang="en-US" sz="1900" dirty="0"/>
              <a:t> </a:t>
            </a:r>
            <a:r>
              <a:rPr lang="en-US" sz="1900" dirty="0" err="1"/>
              <a:t>сельскохозяйственная</a:t>
            </a:r>
            <a:r>
              <a:rPr lang="en-US" sz="1900" dirty="0"/>
              <a:t> </a:t>
            </a:r>
            <a:r>
              <a:rPr lang="en-US" sz="1900" dirty="0" err="1"/>
              <a:t>кооперация</a:t>
            </a:r>
            <a:r>
              <a:rPr lang="en-US" sz="1900" dirty="0"/>
              <a:t> в </a:t>
            </a:r>
            <a:r>
              <a:rPr lang="en-US" sz="1900" dirty="0" err="1"/>
              <a:t>России</a:t>
            </a:r>
            <a:r>
              <a:rPr lang="en-US" sz="1900" dirty="0"/>
              <a:t> </a:t>
            </a:r>
            <a:r>
              <a:rPr lang="en-US" sz="1900" dirty="0" err="1"/>
              <a:t>развивается</a:t>
            </a:r>
            <a:r>
              <a:rPr lang="en-US" sz="1900" dirty="0"/>
              <a:t> </a:t>
            </a:r>
            <a:r>
              <a:rPr lang="en-US" sz="1900" dirty="0" err="1"/>
              <a:t>медленно</a:t>
            </a:r>
            <a:r>
              <a:rPr lang="en-US" sz="1900" dirty="0"/>
              <a:t>?</a:t>
            </a:r>
            <a:br>
              <a:rPr lang="en-US" sz="1900" dirty="0"/>
            </a:br>
            <a:r>
              <a:rPr lang="en-US" sz="1900" dirty="0"/>
              <a:t>(</a:t>
            </a:r>
            <a:r>
              <a:rPr lang="en-US" sz="1900" dirty="0" err="1"/>
              <a:t>Мифы</a:t>
            </a:r>
            <a:r>
              <a:rPr lang="en-US" sz="1900" dirty="0"/>
              <a:t> о </a:t>
            </a:r>
            <a:r>
              <a:rPr lang="en-US" sz="1900" dirty="0" err="1"/>
              <a:t>внешних</a:t>
            </a:r>
            <a:r>
              <a:rPr lang="en-US" sz="1900" dirty="0"/>
              <a:t> </a:t>
            </a:r>
            <a:r>
              <a:rPr lang="en-US" sz="1900" dirty="0" err="1"/>
              <a:t>препятствиях</a:t>
            </a:r>
            <a:r>
              <a:rPr lang="en-US" sz="1900" dirty="0"/>
              <a:t>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BA07A-E2DE-4E83-BD3E-15EA2632B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кооперативов</a:t>
            </a:r>
            <a:r>
              <a:rPr lang="en-US" sz="2400" dirty="0"/>
              <a:t> у </a:t>
            </a:r>
            <a:r>
              <a:rPr lang="en-US" sz="2400" dirty="0" err="1"/>
              <a:t>сельскохозяйственных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товаропроизводителей</a:t>
            </a:r>
            <a:r>
              <a:rPr lang="en-US" sz="2400" dirty="0"/>
              <a:t> </a:t>
            </a:r>
            <a:r>
              <a:rPr lang="en-US" sz="2400" dirty="0" err="1"/>
              <a:t>нет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Объединение</a:t>
            </a:r>
            <a:r>
              <a:rPr lang="en-US" sz="2400" dirty="0"/>
              <a:t> в </a:t>
            </a:r>
            <a:r>
              <a:rPr lang="en-US" sz="2400" dirty="0" err="1"/>
              <a:t>кооперативы</a:t>
            </a:r>
            <a:r>
              <a:rPr lang="en-US" sz="2400" dirty="0"/>
              <a:t> </a:t>
            </a:r>
            <a:r>
              <a:rPr lang="en-US" sz="2400" dirty="0" err="1"/>
              <a:t>влечёт</a:t>
            </a:r>
            <a:r>
              <a:rPr lang="en-US" sz="2400" dirty="0"/>
              <a:t> </a:t>
            </a:r>
            <a:r>
              <a:rPr lang="en-US" sz="2400" dirty="0" err="1"/>
              <a:t>рост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платежей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кооперирования</a:t>
            </a:r>
            <a:r>
              <a:rPr lang="en-US" sz="2400" dirty="0"/>
              <a:t> </a:t>
            </a:r>
            <a:r>
              <a:rPr lang="en-US" sz="2400" dirty="0" err="1"/>
              <a:t>отталкивает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en-US" sz="2400" dirty="0" err="1"/>
              <a:t>субсидиарной</a:t>
            </a:r>
            <a:r>
              <a:rPr lang="en-US" sz="2400" dirty="0"/>
              <a:t> </a:t>
            </a:r>
            <a:r>
              <a:rPr lang="en-US" sz="2400" dirty="0" err="1"/>
              <a:t>ответственности</a:t>
            </a:r>
            <a:endParaRPr lang="en-US" sz="24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F6286F-4736-41C8-984B-DF54EB30A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33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9B2E455-7CD2-4DF2-BDAC-08258A4F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 dirty="0"/>
              <a:t>Т</a:t>
            </a:r>
            <a:r>
              <a:rPr lang="en-US" altLang="ru-RU" sz="3800" dirty="0" err="1"/>
              <a:t>огда</a:t>
            </a:r>
            <a:r>
              <a:rPr lang="en-US" altLang="ru-RU" sz="3800" dirty="0"/>
              <a:t> </a:t>
            </a:r>
            <a:r>
              <a:rPr lang="ru-RU" altLang="ru-RU" sz="3800" dirty="0"/>
              <a:t>всё же почему </a:t>
            </a:r>
            <a:r>
              <a:rPr lang="en-US" altLang="ru-RU" sz="3800" dirty="0" err="1"/>
              <a:t>кооперативы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не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вытеснили</a:t>
            </a:r>
            <a:r>
              <a:rPr lang="en-US" altLang="ru-RU" sz="3800" dirty="0"/>
              <a:t> </a:t>
            </a:r>
            <a:r>
              <a:rPr lang="en-US" altLang="ru-RU" sz="3800" dirty="0" err="1"/>
              <a:t>частный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бизнес</a:t>
            </a:r>
            <a:r>
              <a:rPr lang="en-US" altLang="ru-RU" sz="3800" dirty="0"/>
              <a:t> в </a:t>
            </a:r>
            <a:r>
              <a:rPr lang="en-US" altLang="ru-RU" sz="3800" dirty="0" err="1"/>
              <a:t>пореформенной</a:t>
            </a:r>
            <a:r>
              <a:rPr lang="en-US" altLang="ru-RU" sz="3800" dirty="0"/>
              <a:t> </a:t>
            </a:r>
            <a:r>
              <a:rPr lang="en-US" altLang="ru-RU" sz="3800" dirty="0" err="1"/>
              <a:t>России</a:t>
            </a:r>
            <a:r>
              <a:rPr lang="en-US" altLang="ru-RU" sz="3800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0030F-C1E9-4502-9314-D2DB6499E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о </a:t>
            </a:r>
            <a:r>
              <a:rPr lang="en-US" sz="1800" dirty="0" err="1"/>
              <a:t>работе</a:t>
            </a:r>
            <a:r>
              <a:rPr lang="en-US" sz="1800" dirty="0"/>
              <a:t> </a:t>
            </a:r>
            <a:r>
              <a:rPr lang="en-US" sz="1800" dirty="0" err="1"/>
              <a:t>через</a:t>
            </a:r>
            <a:r>
              <a:rPr lang="en-US" sz="1800" dirty="0"/>
              <a:t> </a:t>
            </a:r>
            <a:r>
              <a:rPr lang="en-US" sz="1800" dirty="0" err="1"/>
              <a:t>кооператив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договориться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материальную</a:t>
            </a:r>
            <a:r>
              <a:rPr lang="en-US" sz="1800" dirty="0"/>
              <a:t> </a:t>
            </a:r>
            <a:r>
              <a:rPr lang="en-US" sz="1800" dirty="0" err="1"/>
              <a:t>базу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создать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управление</a:t>
            </a:r>
            <a:r>
              <a:rPr lang="en-US" sz="1800" dirty="0"/>
              <a:t> </a:t>
            </a:r>
            <a:r>
              <a:rPr lang="en-US" sz="1800" dirty="0" err="1"/>
              <a:t>кооперативом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отвлекаться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в </a:t>
            </a:r>
            <a:r>
              <a:rPr lang="en-US" sz="1800" dirty="0" err="1"/>
              <a:t>кооперативе</a:t>
            </a:r>
            <a:r>
              <a:rPr lang="en-US" sz="1800" dirty="0"/>
              <a:t> </a:t>
            </a:r>
            <a:r>
              <a:rPr lang="en-US" sz="1800" dirty="0" err="1"/>
              <a:t>свою</a:t>
            </a:r>
            <a:r>
              <a:rPr lang="en-US" sz="1800" dirty="0"/>
              <a:t> </a:t>
            </a:r>
            <a:r>
              <a:rPr lang="en-US" sz="1800" dirty="0" err="1"/>
              <a:t>деятельность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планировать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к </a:t>
            </a:r>
            <a:r>
              <a:rPr lang="en-US" sz="1800" dirty="0" err="1"/>
              <a:t>кооперативу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dirty="0" err="1"/>
              <a:t>относиться</a:t>
            </a:r>
            <a:r>
              <a:rPr lang="en-US" sz="1800" dirty="0"/>
              <a:t> </a:t>
            </a:r>
            <a:r>
              <a:rPr lang="en-US" sz="1800" i="1" dirty="0" err="1"/>
              <a:t>как</a:t>
            </a:r>
            <a:r>
              <a:rPr lang="en-US" sz="1800" i="1" dirty="0"/>
              <a:t> к </a:t>
            </a:r>
            <a:r>
              <a:rPr lang="en-US" sz="1800" i="1" dirty="0" err="1"/>
              <a:t>своему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обязательствам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отвечать</a:t>
            </a:r>
            <a:r>
              <a:rPr lang="en-US" sz="1800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err="1"/>
              <a:t>Потому</a:t>
            </a:r>
            <a:r>
              <a:rPr lang="en-US" sz="1800" b="1" dirty="0"/>
              <a:t> </a:t>
            </a:r>
            <a:r>
              <a:rPr lang="en-US" sz="1800" b="1" dirty="0" err="1"/>
              <a:t>что</a:t>
            </a:r>
            <a:r>
              <a:rPr lang="en-US" sz="1800" b="1" dirty="0"/>
              <a:t> </a:t>
            </a:r>
            <a:r>
              <a:rPr lang="en-US" sz="1800" b="1" dirty="0" err="1"/>
              <a:t>мы</a:t>
            </a:r>
            <a:r>
              <a:rPr lang="en-US" sz="1800" b="1" dirty="0"/>
              <a:t> </a:t>
            </a:r>
            <a:r>
              <a:rPr lang="en-US" sz="1800" b="1" dirty="0" err="1"/>
              <a:t>так</a:t>
            </a:r>
            <a:r>
              <a:rPr lang="en-US" sz="1800" b="1" dirty="0"/>
              <a:t> </a:t>
            </a:r>
            <a:r>
              <a:rPr lang="en-US" sz="1800" b="1" dirty="0" err="1"/>
              <a:t>не</a:t>
            </a:r>
            <a:r>
              <a:rPr lang="en-US" sz="1800" b="1" dirty="0"/>
              <a:t> </a:t>
            </a:r>
            <a:r>
              <a:rPr lang="en-US" sz="1800" b="1" dirty="0" err="1"/>
              <a:t>привыкли</a:t>
            </a:r>
            <a:endParaRPr lang="en-US" sz="1800" b="1" dirty="0"/>
          </a:p>
        </p:txBody>
      </p:sp>
      <p:pic>
        <p:nvPicPr>
          <p:cNvPr id="20484" name="Объект 4">
            <a:extLst>
              <a:ext uri="{FF2B5EF4-FFF2-40B4-BE49-F238E27FC236}">
                <a16:creationId xmlns:a16="http://schemas.microsoft.com/office/drawing/2014/main" id="{5858C9AC-ECD6-4D98-9837-6398842168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>
            <a:fillRect/>
          </a:stretch>
        </p:blipFill>
        <p:spPr>
          <a:xfrm>
            <a:off x="5121275" y="1905000"/>
            <a:ext cx="6232525" cy="4271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3DA3C4-ABFE-4369-9449-EF8CBFF4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Часто кооперативы создаются людьми, которым это не нужно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9B8971C-D5B5-4CC8-AA32-5365E40C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0CE365A-0FF6-4428-AC98-E00FEF64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/>
          <a:lstStyle/>
          <a:p>
            <a:pPr eaLnBrk="1" hangingPunct="1"/>
            <a:r>
              <a:rPr lang="en-US" altLang="ru-RU" sz="24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400"/>
            </a:br>
            <a:r>
              <a:rPr lang="en-US" altLang="ru-RU" sz="2400"/>
              <a:t>Случай № 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9E62C93-32C3-41CE-85B9-F604470437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Объект 2">
            <a:extLst>
              <a:ext uri="{FF2B5EF4-FFF2-40B4-BE49-F238E27FC236}">
                <a16:creationId xmlns:a16="http://schemas.microsoft.com/office/drawing/2014/main" id="{13A02D36-ACED-4EE0-8B8F-D36E31419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638" y="2574925"/>
            <a:ext cx="5119687" cy="3462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Сельские жители собираются объединяться </a:t>
            </a:r>
            <a:r>
              <a:rPr lang="en-US" altLang="ru-RU" sz="2000" u="sng"/>
              <a:t>не для оказания услуг своим ЛПХ</a:t>
            </a:r>
            <a:r>
              <a:rPr lang="en-US" altLang="ru-RU" sz="2000"/>
              <a:t> (снабженческих, сбытовых или иных), а для совместного </a:t>
            </a:r>
            <a:r>
              <a:rPr lang="en-US" altLang="ru-RU" sz="2000" u="sng"/>
              <a:t>производства сельскохозяйственной продукции</a:t>
            </a:r>
            <a:r>
              <a:rPr lang="en-US" altLang="ru-RU" sz="2000"/>
              <a:t> (выращивания сельскохозяйственных животных, продукции растениеводства и т.д.).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создать сельскохозяйственный </a:t>
            </a:r>
            <a:r>
              <a:rPr lang="en-US" altLang="ru-RU" sz="2000" b="1" i="1"/>
              <a:t>производственный</a:t>
            </a:r>
            <a:r>
              <a:rPr lang="en-US" altLang="ru-RU" sz="2000" b="1"/>
              <a:t> кооператив.</a:t>
            </a:r>
          </a:p>
        </p:txBody>
      </p:sp>
      <p:pic>
        <p:nvPicPr>
          <p:cNvPr id="5" name="Объект 4" descr="Изображение выглядит как трава, внешний, небо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5E4CA5B5-AA70-4B3D-A33F-8DCAA1409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945" r="204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CFE7C29-8FA4-4F4B-940C-43788C5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800"/>
            </a:br>
            <a:r>
              <a:rPr lang="en-US" altLang="ru-RU" sz="2800"/>
              <a:t>Случай № 2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A740A75F-EDB3-4B1C-8D38-0B3327F1B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Сельскохозяйственные 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выстроить обычные рыночные отношения, отдельное юридическое лицо для этого не нужно.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CB38E2A1-A214-44EE-B0F2-B3FF0AE1E8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56"/>
          <a:stretch>
            <a:fillRect/>
          </a:stretch>
        </p:blipFill>
        <p:spPr>
          <a:xfrm>
            <a:off x="5121275" y="1905000"/>
            <a:ext cx="6232525" cy="4271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B4BCEAF0-B451-4E1C-B4C5-434AC9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28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800"/>
            </a:br>
            <a:r>
              <a:rPr lang="en-US" altLang="ru-RU" sz="2800"/>
              <a:t>Случай № 3</a:t>
            </a:r>
            <a:endParaRPr lang="en-US" altLang="ru-RU" sz="28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BD85808-345C-43A8-B7E9-CA71D2702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altLang="ru-RU" sz="2000" dirty="0" err="1"/>
              <a:t>Инвестор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инкубатор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питомник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т.д</a:t>
            </a:r>
            <a:r>
              <a:rPr lang="en-US" altLang="ru-RU" sz="2000" dirty="0"/>
              <a:t>.) </a:t>
            </a:r>
            <a:r>
              <a:rPr lang="en-US" altLang="ru-RU" sz="2000" dirty="0" err="1"/>
              <a:t>нанимает</a:t>
            </a:r>
            <a:r>
              <a:rPr lang="en-US" altLang="ru-RU" sz="2000" dirty="0"/>
              <a:t> КФХ и </a:t>
            </a:r>
            <a:r>
              <a:rPr lang="en-US" altLang="ru-RU" sz="2000" dirty="0" err="1"/>
              <a:t>сельских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жителей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для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автономной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работы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откорм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молодняка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птицы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выращивание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ягодников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.), </a:t>
            </a:r>
            <a:r>
              <a:rPr lang="en-US" altLang="ru-RU" sz="2000" dirty="0" err="1"/>
              <a:t>гарантируя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закупку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конечной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продукции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авансируя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деятельность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поставляя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сырьё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ресурсы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технологию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</a:t>
            </a:r>
          </a:p>
          <a:p>
            <a:pPr marL="0" indent="0" eaLnBrk="1" hangingPunct="1">
              <a:buNone/>
            </a:pPr>
            <a:r>
              <a:rPr lang="en-US" altLang="ru-RU" sz="2000" b="1" dirty="0" err="1"/>
              <a:t>Это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схема</a:t>
            </a:r>
            <a:r>
              <a:rPr lang="en-US" altLang="ru-RU" sz="2000" b="1" dirty="0"/>
              <a:t> «</a:t>
            </a:r>
            <a:r>
              <a:rPr lang="en-US" altLang="ru-RU" sz="2000" b="1" dirty="0" err="1"/>
              <a:t>контрактного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фермерства</a:t>
            </a:r>
            <a:r>
              <a:rPr lang="en-US" altLang="ru-RU" sz="2000" b="1" dirty="0"/>
              <a:t>», </a:t>
            </a:r>
            <a:r>
              <a:rPr lang="en-US" altLang="ru-RU" sz="2000" b="1" dirty="0" err="1"/>
              <a:t>реализуемая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через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двусторонние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хозяйственные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договоры</a:t>
            </a:r>
            <a:r>
              <a:rPr lang="en-US" altLang="ru-RU" sz="2000" b="1" dirty="0"/>
              <a:t>; </a:t>
            </a:r>
            <a:r>
              <a:rPr lang="en-US" altLang="ru-RU" sz="2000" b="1" dirty="0" err="1"/>
              <a:t>кооператив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для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этого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нужен</a:t>
            </a:r>
            <a:r>
              <a:rPr lang="en-US" altLang="ru-RU" sz="2000" b="1" dirty="0"/>
              <a:t>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EC403B23-074F-4F07-9FA0-EA6E03207F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r="1" b="387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1A4D766-E2E2-459D-8A96-7973E12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СМЫСЛ СОЗДАНИЯ КООПЕРАТИВОВ - ПОВЫШЕНИЕ ДОХОДНОСТИ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9D2A9B-5D7A-4D5C-858F-1FC56F54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3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BC9CD68-C146-4A62-8907-10981C2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pPr eaLnBrk="1" hangingPunct="1"/>
            <a:r>
              <a:rPr lang="en-US" altLang="ru-RU" sz="2400" dirty="0" err="1"/>
              <a:t>Когда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создание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сельскохозяйственного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потребительского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кооператива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противопоказано</a:t>
            </a:r>
            <a:r>
              <a:rPr lang="en-US" altLang="ru-RU" sz="2400" dirty="0"/>
              <a:t>?</a:t>
            </a:r>
            <a:br>
              <a:rPr lang="en-US" altLang="ru-RU" sz="2400" dirty="0"/>
            </a:br>
            <a:r>
              <a:rPr lang="en-US" altLang="ru-RU" sz="2400" dirty="0" err="1"/>
              <a:t>Случай</a:t>
            </a:r>
            <a:r>
              <a:rPr lang="en-US" altLang="ru-RU" sz="2400" dirty="0"/>
              <a:t> № </a:t>
            </a:r>
            <a:r>
              <a:rPr lang="ru-RU" altLang="ru-RU" sz="2400" dirty="0"/>
              <a:t>4</a:t>
            </a:r>
            <a:endParaRPr lang="en-US" altLang="ru-RU" sz="2400" dirty="0"/>
          </a:p>
        </p:txBody>
      </p:sp>
      <p:pic>
        <p:nvPicPr>
          <p:cNvPr id="25603" name="Объект 6">
            <a:extLst>
              <a:ext uri="{FF2B5EF4-FFF2-40B4-BE49-F238E27FC236}">
                <a16:creationId xmlns:a16="http://schemas.microsoft.com/office/drawing/2014/main" id="{01691FB4-775E-4A6B-A69C-8E771ED192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>
            <a:fillRect/>
          </a:stretch>
        </p:blipFill>
        <p:spPr>
          <a:xfrm>
            <a:off x="0" y="0"/>
            <a:ext cx="4635500" cy="6858000"/>
          </a:xfr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38A945-CDB3-4C43-BAFA-AC5AA20E36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C2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Объект 2">
            <a:extLst>
              <a:ext uri="{FF2B5EF4-FFF2-40B4-BE49-F238E27FC236}">
                <a16:creationId xmlns:a16="http://schemas.microsoft.com/office/drawing/2014/main" id="{AB525242-661C-45F3-AA51-27D7EC7F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сельскохозяйственные товаропроизводители не отдают себе отчёт, как именно их объединение обеспечит им рост доходов (или снижение расходов).</a:t>
            </a:r>
          </a:p>
          <a:p>
            <a:pPr marL="0" eaLnBrk="1" hangingPunct="1"/>
            <a:r>
              <a:rPr lang="en-US" altLang="ru-RU" sz="2400" b="1"/>
              <a:t>В этом случае инициаторам нужно дополнительно изучить вопрос (проконсультироваться с коллегами, с ревизионным союзом) и, возможно, снова вернуться к вопросу о создании кооператива, если понимание появилось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B579CD3-CBD1-43F6-9081-8322BFBF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6586537" cy="1677988"/>
          </a:xfrm>
        </p:spPr>
        <p:txBody>
          <a:bodyPr/>
          <a:lstStyle/>
          <a:p>
            <a:pPr eaLnBrk="1" hangingPunct="1"/>
            <a:r>
              <a:rPr lang="en-US" altLang="ru-RU" sz="2800" dirty="0" err="1"/>
              <a:t>Когда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создание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сельскохозяйственного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потребительского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кооператива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противопоказано</a:t>
            </a:r>
            <a:r>
              <a:rPr lang="en-US" altLang="ru-RU" sz="2800" dirty="0"/>
              <a:t>?</a:t>
            </a:r>
            <a:br>
              <a:rPr lang="en-US" altLang="ru-RU" sz="2800" dirty="0"/>
            </a:br>
            <a:r>
              <a:rPr lang="en-US" altLang="ru-RU" sz="2800" dirty="0" err="1"/>
              <a:t>Случай</a:t>
            </a:r>
            <a:r>
              <a:rPr lang="en-US" altLang="ru-RU" sz="2800" dirty="0"/>
              <a:t> № </a:t>
            </a:r>
            <a:r>
              <a:rPr lang="ru-RU" altLang="ru-RU" sz="2800" dirty="0"/>
              <a:t>5</a:t>
            </a:r>
            <a:endParaRPr lang="en-US" altLang="ru-RU" sz="2800" dirty="0"/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E0254ECF-69E6-4E0B-AA10-2B8331417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2438400"/>
            <a:ext cx="6586537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</a:t>
            </a:r>
          </a:p>
          <a:p>
            <a:pPr marL="0" eaLnBrk="1" hangingPunct="1"/>
            <a:r>
              <a:rPr lang="en-US" altLang="ru-RU" sz="2400" b="1"/>
              <a:t>В этом случае 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</a:r>
          </a:p>
        </p:txBody>
      </p:sp>
      <p:pic>
        <p:nvPicPr>
          <p:cNvPr id="26628" name="Объект 4" descr="Изображение выглядит как текст, внутренний, книг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5AC04F-E21D-412B-8F8B-038F98D595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118" b="2"/>
          <a:stretch>
            <a:fillRect/>
          </a:stretch>
        </p:blipFill>
        <p:spPr>
          <a:xfrm>
            <a:off x="7556500" y="0"/>
            <a:ext cx="46355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071DB313-68D3-464D-9427-2FD03957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5"/>
            <a:ext cx="3290887" cy="2287588"/>
          </a:xfrm>
        </p:spPr>
        <p:txBody>
          <a:bodyPr/>
          <a:lstStyle/>
          <a:p>
            <a:pPr eaLnBrk="1" hangingPunct="1"/>
            <a:r>
              <a:rPr lang="en-US" altLang="ru-RU" sz="2300" dirty="0" err="1"/>
              <a:t>Когда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создание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сельскохозяйственного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потребительского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кооператива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противопоказано</a:t>
            </a:r>
            <a:r>
              <a:rPr lang="en-US" altLang="ru-RU" sz="2300" dirty="0"/>
              <a:t>?</a:t>
            </a:r>
            <a:br>
              <a:rPr lang="en-US" altLang="ru-RU" sz="2300" dirty="0"/>
            </a:br>
            <a:r>
              <a:rPr lang="en-US" altLang="ru-RU" sz="2300" dirty="0" err="1"/>
              <a:t>Случай</a:t>
            </a:r>
            <a:r>
              <a:rPr lang="en-US" altLang="ru-RU" sz="2300" dirty="0"/>
              <a:t> № </a:t>
            </a:r>
            <a:r>
              <a:rPr lang="ru-RU" altLang="ru-RU" sz="2300" dirty="0"/>
              <a:t>6</a:t>
            </a:r>
            <a:endParaRPr lang="en-US" altLang="ru-RU" sz="2300" dirty="0"/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BAD6BE0-44E0-4713-AA47-201A2748B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4338" y="327025"/>
            <a:ext cx="7485062" cy="2287588"/>
          </a:xfrm>
        </p:spPr>
        <p:txBody>
          <a:bodyPr anchor="ctr"/>
          <a:lstStyle/>
          <a:p>
            <a:pPr marL="0" eaLnBrk="1" hangingPunct="1"/>
            <a:r>
              <a:rPr lang="en-US" altLang="ru-RU" sz="1700" dirty="0" err="1"/>
              <a:t>Когда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создаётся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при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опорном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фермере</a:t>
            </a:r>
            <a:r>
              <a:rPr lang="en-US" altLang="ru-RU" sz="1700" dirty="0"/>
              <a:t>», </a:t>
            </a:r>
            <a:r>
              <a:rPr lang="en-US" altLang="ru-RU" sz="1700" dirty="0" err="1"/>
              <a:t>который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предоставляет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ресурсы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хозяйства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для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того</a:t>
            </a:r>
            <a:r>
              <a:rPr lang="en-US" altLang="ru-RU" sz="1700" dirty="0"/>
              <a:t>, </a:t>
            </a:r>
            <a:r>
              <a:rPr lang="en-US" altLang="ru-RU" sz="1700" dirty="0" err="1"/>
              <a:t>чтобы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быстро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запустить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деятельность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кооператива</a:t>
            </a:r>
            <a:r>
              <a:rPr lang="en-US" altLang="ru-RU" sz="1700" dirty="0"/>
              <a:t>.</a:t>
            </a:r>
          </a:p>
          <a:p>
            <a:pPr marL="0" eaLnBrk="1" hangingPunct="1"/>
            <a:r>
              <a:rPr lang="en-US" altLang="ru-RU" sz="1700" dirty="0" err="1"/>
              <a:t>Через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некоторое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время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</a:t>
            </a:r>
            <a:r>
              <a:rPr lang="en-US" altLang="ru-RU" sz="1700" dirty="0"/>
              <a:t>» </a:t>
            </a:r>
            <a:r>
              <a:rPr lang="en-US" altLang="ru-RU" sz="1700" dirty="0" err="1"/>
              <a:t>осознает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себя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как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частный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посредник</a:t>
            </a:r>
            <a:r>
              <a:rPr lang="en-US" altLang="ru-RU" sz="1700" dirty="0"/>
              <a:t> (</a:t>
            </a:r>
            <a:r>
              <a:rPr lang="en-US" altLang="ru-RU" sz="1700" dirty="0" err="1"/>
              <a:t>см</a:t>
            </a:r>
            <a:r>
              <a:rPr lang="en-US" altLang="ru-RU" sz="1700" dirty="0"/>
              <a:t>. </a:t>
            </a:r>
            <a:r>
              <a:rPr lang="en-US" altLang="ru-RU" sz="1700" dirty="0" err="1"/>
              <a:t>случай</a:t>
            </a:r>
            <a:r>
              <a:rPr lang="en-US" altLang="ru-RU" sz="1700" dirty="0"/>
              <a:t> № </a:t>
            </a:r>
            <a:r>
              <a:rPr lang="ru-RU" altLang="ru-RU" sz="1700"/>
              <a:t>5</a:t>
            </a:r>
            <a:r>
              <a:rPr lang="en-US" altLang="ru-RU" sz="1700"/>
              <a:t>).</a:t>
            </a:r>
          </a:p>
          <a:p>
            <a:pPr marL="0" eaLnBrk="1" hangingPunct="1"/>
            <a:r>
              <a:rPr lang="en-US" altLang="ru-RU" sz="1700" b="1" dirty="0"/>
              <a:t>В </a:t>
            </a:r>
            <a:r>
              <a:rPr lang="en-US" altLang="ru-RU" sz="1700" b="1" dirty="0" err="1"/>
              <a:t>этом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случае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кооператив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лучше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создавать</a:t>
            </a:r>
            <a:r>
              <a:rPr lang="en-US" altLang="ru-RU" sz="1700" b="1" dirty="0"/>
              <a:t>, а </a:t>
            </a:r>
            <a:r>
              <a:rPr lang="en-US" altLang="ru-RU" sz="1700" b="1" dirty="0" err="1"/>
              <a:t>сразу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формировать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соответствующие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мощности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на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базе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данного</a:t>
            </a:r>
            <a:r>
              <a:rPr lang="en-US" altLang="ru-RU" sz="1700" b="1" dirty="0"/>
              <a:t> КФХ </a:t>
            </a:r>
            <a:r>
              <a:rPr lang="en-US" altLang="ru-RU" sz="1700" b="1" u="sng" dirty="0" err="1"/>
              <a:t>за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его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собственный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счёт</a:t>
            </a:r>
            <a:r>
              <a:rPr lang="en-US" altLang="ru-RU" sz="1700" b="1" dirty="0"/>
              <a:t>.</a:t>
            </a:r>
          </a:p>
        </p:txBody>
      </p:sp>
      <p:pic>
        <p:nvPicPr>
          <p:cNvPr id="5" name="Объект 4" descr="Изображение выглядит как человек, мужчин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38A37C29-C5E6-42EA-AAD2-025D3C02F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970" b="11770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D8CB16F-CC99-4CA2-971D-B4F02106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5126037" cy="1677988"/>
          </a:xfrm>
        </p:spPr>
        <p:txBody>
          <a:bodyPr/>
          <a:lstStyle/>
          <a:p>
            <a:pPr eaLnBrk="1" hangingPunct="1"/>
            <a:r>
              <a:rPr lang="en-US" altLang="ru-RU" sz="2100" dirty="0" err="1"/>
              <a:t>Когда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создание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сельскохозяйственного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потребительского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кооператива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противопоказано</a:t>
            </a:r>
            <a:r>
              <a:rPr lang="en-US" altLang="ru-RU" sz="2100" dirty="0"/>
              <a:t>?</a:t>
            </a:r>
            <a:br>
              <a:rPr lang="en-US" altLang="ru-RU" sz="2100" dirty="0"/>
            </a:br>
            <a:r>
              <a:rPr lang="en-US" altLang="ru-RU" sz="2100" dirty="0" err="1"/>
              <a:t>Случай</a:t>
            </a:r>
            <a:r>
              <a:rPr lang="en-US" altLang="ru-RU" sz="2100" dirty="0"/>
              <a:t> № </a:t>
            </a:r>
            <a:r>
              <a:rPr lang="ru-RU" altLang="ru-RU" sz="2100" dirty="0"/>
              <a:t>7</a:t>
            </a:r>
            <a:endParaRPr lang="en-US" altLang="ru-RU" sz="2100" dirty="0"/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7EEF0EB9-3165-4D7A-8C6E-482D0627E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2438400"/>
            <a:ext cx="5126037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 инициатор (лицо или группа лиц) надеется через создание «кооператива» получить дополнительные средства из бюджета.</a:t>
            </a:r>
          </a:p>
          <a:p>
            <a:pPr marL="0" eaLnBrk="1" hangingPunct="1"/>
            <a:r>
              <a:rPr lang="en-US" altLang="ru-RU" sz="2400" b="1"/>
              <a:t>В этом случае инициатору лучше сразу отказаться от деятельности, которая может повлечь за собой предусмотренную законом ответственность</a:t>
            </a:r>
          </a:p>
        </p:txBody>
      </p:sp>
      <p:pic>
        <p:nvPicPr>
          <p:cNvPr id="28676" name="Объект 4">
            <a:extLst>
              <a:ext uri="{FF2B5EF4-FFF2-40B4-BE49-F238E27FC236}">
                <a16:creationId xmlns:a16="http://schemas.microsoft.com/office/drawing/2014/main" id="{975B8D16-F613-41F0-860D-FB05969605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318" b="2"/>
          <a:stretch>
            <a:fillRect/>
          </a:stretch>
        </p:blipFill>
        <p:spPr>
          <a:xfrm>
            <a:off x="6091238" y="639763"/>
            <a:ext cx="5461000" cy="55784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25F45C-8A06-43DE-B505-A08A55C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66" y="365125"/>
            <a:ext cx="1012943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3100" dirty="0" err="1"/>
              <a:t>Цель</a:t>
            </a:r>
            <a:r>
              <a:rPr lang="en-US" altLang="ru-RU" sz="3100" dirty="0"/>
              <a:t> </a:t>
            </a:r>
            <a:r>
              <a:rPr lang="en-US" altLang="ru-RU" sz="3100" dirty="0" err="1"/>
              <a:t>сельскохозяйственной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деятельности</a:t>
            </a:r>
            <a:r>
              <a:rPr lang="en-US" altLang="ru-RU" sz="3100" dirty="0"/>
              <a:t> – </a:t>
            </a:r>
            <a:r>
              <a:rPr lang="en-US" altLang="ru-RU" sz="3100" dirty="0" err="1"/>
              <a:t>получение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доходности</a:t>
            </a:r>
            <a:endParaRPr lang="en-US" sz="31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33EA73-7E5B-4A15-A9F0-AB40E66C3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8057" y="3941455"/>
            <a:ext cx="9676197" cy="29028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2AF0645-8C74-4187-9FA0-DD3BEF05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55813"/>
            <a:ext cx="10439400" cy="2008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товаропроизводителя</a:t>
            </a:r>
            <a:r>
              <a:rPr lang="en-US" sz="2400" dirty="0"/>
              <a:t> – </a:t>
            </a:r>
            <a:r>
              <a:rPr lang="en-US" sz="2400" dirty="0" err="1"/>
              <a:t>выручка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реализации</a:t>
            </a:r>
            <a:r>
              <a:rPr lang="en-US" sz="2400" dirty="0"/>
              <a:t> </a:t>
            </a:r>
            <a:r>
              <a:rPr lang="en-US" sz="2400" dirty="0" err="1"/>
              <a:t>продукции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Расходы</a:t>
            </a:r>
            <a:r>
              <a:rPr lang="en-US" sz="2400" dirty="0"/>
              <a:t>: </a:t>
            </a:r>
            <a:r>
              <a:rPr lang="en-US" sz="2400" dirty="0" err="1"/>
              <a:t>текущие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зарплата</a:t>
            </a:r>
            <a:r>
              <a:rPr lang="en-US" sz="2400" dirty="0"/>
              <a:t>, ГСМ, </a:t>
            </a:r>
            <a:r>
              <a:rPr lang="en-US" sz="2400" dirty="0" err="1"/>
              <a:t>семена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 + </a:t>
            </a:r>
            <a:r>
              <a:rPr lang="en-US" sz="2400" dirty="0" err="1"/>
              <a:t>капитальные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техника</a:t>
            </a:r>
            <a:r>
              <a:rPr lang="en-US" sz="2400" dirty="0"/>
              <a:t>, </a:t>
            </a:r>
            <a:r>
              <a:rPr lang="en-US" sz="2400" dirty="0" err="1"/>
              <a:t>здания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863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B5739-90A3-4618-8618-BD310F02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Проблема малых сельскохозяйственных товаропроизводителей – низкий уровень доходности (доходы не покрывают расходы). Почему?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A853BF-A779-4335-9304-5E216B171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54697"/>
              </p:ext>
            </p:extLst>
          </p:nvPr>
        </p:nvGraphicFramePr>
        <p:xfrm>
          <a:off x="838200" y="1825625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3">
                  <a:extLst>
                    <a:ext uri="{9D8B030D-6E8A-4147-A177-3AD203B41FA5}">
                      <a16:colId xmlns:a16="http://schemas.microsoft.com/office/drawing/2014/main" val="4241638095"/>
                    </a:ext>
                  </a:extLst>
                </a:gridCol>
                <a:gridCol w="3010486">
                  <a:extLst>
                    <a:ext uri="{9D8B030D-6E8A-4147-A177-3AD203B41FA5}">
                      <a16:colId xmlns:a16="http://schemas.microsoft.com/office/drawing/2014/main" val="603099527"/>
                    </a:ext>
                  </a:extLst>
                </a:gridCol>
                <a:gridCol w="6106548">
                  <a:extLst>
                    <a:ext uri="{9D8B030D-6E8A-4147-A177-3AD203B41FA5}">
                      <a16:colId xmlns:a16="http://schemas.microsoft.com/office/drawing/2014/main" val="379559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точки зрения малых сельскохозяйственных товаропроизводителей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реальности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576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Причины низкого уровня доходности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Сельскохозяйственная продукция закупается по «несправедливым ценам», не покрывающим издержек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Малый сельскохозяйственный товаропроизводитель вынужден соглашаться на цены, навязанные ему контрагентами, как при сбыте продукции, так и при покупке ресурсов, заказе услуг и т.д.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34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Способы решения проблемы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Ждать создания системы государственных закупок, административного регулирования цен и т.д.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Доходность может повыситься при: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Переходе от розничных закупок к оптовым,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Переходе от </a:t>
                      </a:r>
                      <a:r>
                        <a:rPr lang="ru-RU" dirty="0" err="1"/>
                        <a:t>низкопроизводительной</a:t>
                      </a:r>
                      <a:r>
                        <a:rPr lang="ru-RU" dirty="0"/>
                        <a:t> техники к более мощной,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При дополнении сельскохозяйственного производства промышленной переработкой продукции и собственной системой сбыта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25515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11F70095-3CAF-4A8F-BD99-7BA83103DD00}"/>
              </a:ext>
            </a:extLst>
          </p:cNvPr>
          <p:cNvSpPr/>
          <p:nvPr/>
        </p:nvSpPr>
        <p:spPr>
          <a:xfrm>
            <a:off x="5191932" y="3890075"/>
            <a:ext cx="6447295" cy="2216257"/>
          </a:xfrm>
          <a:prstGeom prst="wedgeRectCallout">
            <a:avLst/>
          </a:prstGeom>
          <a:solidFill>
            <a:schemeClr val="accent1">
              <a:alpha val="1000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A89E2-D5C1-4F7A-AD68-C4A79C5FC29E}"/>
              </a:ext>
            </a:extLst>
          </p:cNvPr>
          <p:cNvSpPr txBox="1"/>
          <p:nvPr/>
        </p:nvSpPr>
        <p:spPr>
          <a:xfrm>
            <a:off x="638661" y="6308209"/>
            <a:ext cx="108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Но всё это недостижимо для отдельного малого сельскохозяйственного товаропроизводителя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54919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647249A1-25B7-497A-BB06-1E673843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Что можно делать?</a:t>
            </a:r>
          </a:p>
        </p:txBody>
      </p:sp>
      <p:sp>
        <p:nvSpPr>
          <p:cNvPr id="9219" name="Текст 4">
            <a:extLst>
              <a:ext uri="{FF2B5EF4-FFF2-40B4-BE49-F238E27FC236}">
                <a16:creationId xmlns:a16="http://schemas.microsoft.com/office/drawing/2014/main" id="{91066590-2C4E-473A-A950-DC1EC3738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/>
              <a:t>С точки зрения индивидуума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8BC93AC-76C9-4FDE-92DD-A80612D23E0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Текст 6">
            <a:extLst>
              <a:ext uri="{FF2B5EF4-FFF2-40B4-BE49-F238E27FC236}">
                <a16:creationId xmlns:a16="http://schemas.microsoft.com/office/drawing/2014/main" id="{9C183512-3C30-4E35-9B81-1DDA5220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/>
              <a:t>С точки зрения государства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530B616-BF1E-4D89-B814-6D68713DDCAF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E8DF5D45-C2FA-4EDE-88E1-8DF9B594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Пути повышения доходности</a:t>
            </a:r>
          </a:p>
        </p:txBody>
      </p:sp>
      <p:sp>
        <p:nvSpPr>
          <p:cNvPr id="10243" name="Текст 3">
            <a:extLst>
              <a:ext uri="{FF2B5EF4-FFF2-40B4-BE49-F238E27FC236}">
                <a16:creationId xmlns:a16="http://schemas.microsoft.com/office/drawing/2014/main" id="{2B21BCB3-8F00-4DA1-BD42-D027D57CE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/>
              <a:t>Увеличение доходов</a:t>
            </a:r>
          </a:p>
        </p:txBody>
      </p:sp>
      <p:sp>
        <p:nvSpPr>
          <p:cNvPr id="10244" name="Объект 4">
            <a:extLst>
              <a:ext uri="{FF2B5EF4-FFF2-40B4-BE49-F238E27FC236}">
                <a16:creationId xmlns:a16="http://schemas.microsoft.com/office/drawing/2014/main" id="{6B1E638B-6D10-40CF-B819-EDC79C6D6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/>
              <a:t>Продажа стандартизованных крупных партий подготовленной продукции,</a:t>
            </a:r>
          </a:p>
          <a:p>
            <a:r>
              <a:rPr lang="ru-RU" altLang="ru-RU"/>
              <a:t>Более глубокая проработка каналов сбыта,</a:t>
            </a:r>
          </a:p>
          <a:p>
            <a:r>
              <a:rPr lang="ru-RU" altLang="ru-RU"/>
              <a:t>Продажа продукции более глубокой переработки и т.д.</a:t>
            </a:r>
          </a:p>
        </p:txBody>
      </p:sp>
      <p:sp>
        <p:nvSpPr>
          <p:cNvPr id="10245" name="Текст 5">
            <a:extLst>
              <a:ext uri="{FF2B5EF4-FFF2-40B4-BE49-F238E27FC236}">
                <a16:creationId xmlns:a16="http://schemas.microsoft.com/office/drawing/2014/main" id="{F4167B96-E25E-425F-9E24-2918B896F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Снижение расходов</a:t>
            </a:r>
          </a:p>
        </p:txBody>
      </p:sp>
      <p:sp>
        <p:nvSpPr>
          <p:cNvPr id="10246" name="Объект 6">
            <a:extLst>
              <a:ext uri="{FF2B5EF4-FFF2-40B4-BE49-F238E27FC236}">
                <a16:creationId xmlns:a16="http://schemas.microsoft.com/office/drawing/2014/main" id="{F856FB0E-3BDF-4743-B6D8-6C036D2EB7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ru-RU"/>
              <a:t>Покупка ресурсов по оптовым ценам,</a:t>
            </a:r>
          </a:p>
          <a:p>
            <a:r>
              <a:rPr lang="ru-RU" altLang="ru-RU"/>
              <a:t>Хранение продукции растениеводства в зимний период в приспособленном помещении,</a:t>
            </a:r>
          </a:p>
          <a:p>
            <a:r>
              <a:rPr lang="ru-RU" altLang="ru-RU"/>
              <a:t>Собственный убойный пункт,</a:t>
            </a:r>
          </a:p>
          <a:p>
            <a:r>
              <a:rPr lang="ru-RU" altLang="ru-RU"/>
              <a:t>Использование мощной современной техники и 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F8C14403-A7E9-444D-8D12-5691EFB4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Пути повышения доходности, примеры: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CF235EE-A6D0-4E94-9689-37E36C6797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«Привычная» ситуация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Ресурс для повышения доходности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комбикорма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14,5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20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11,8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удобрений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21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64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16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Техника для обработки земли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60 тыс. руб. </a:t>
                      </a:r>
                      <a:r>
                        <a:rPr lang="ru-RU" sz="1800" dirty="0" err="1"/>
                        <a:t>мотокультиватор</a:t>
                      </a:r>
                      <a:r>
                        <a:rPr lang="ru-RU" sz="1800" dirty="0"/>
                        <a:t> для обработки 2 га (30 тыс. руб. на 1 га)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1500 тыс. руб. трактор МТЗ для обработки 300 га (5 тыс. руб. на 1 га)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Сбыт овощей и картофеля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«с поля»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в зимний период из хранилища ёмкостью 1000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стоимостью 6500 тыс. руб.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В данной ситуации владелец ЛПХ, фермер находится «по умолчанию», автоматически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Для такого решения владельцу ЛПХ, фермеру не хватает масштаба деятельности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7A6B9D-D3A2-44B9-BD5A-2DC56173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800"/>
              <a:t>Иными словами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156433-62DB-471C-9F74-913B5E05E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сельскохозяйственное</a:t>
            </a:r>
            <a:r>
              <a:rPr lang="en-US" dirty="0"/>
              <a:t> </a:t>
            </a:r>
            <a:r>
              <a:rPr lang="en-US" dirty="0" err="1"/>
              <a:t>производство</a:t>
            </a:r>
            <a:r>
              <a:rPr lang="en-US" dirty="0"/>
              <a:t> </a:t>
            </a:r>
            <a:r>
              <a:rPr lang="en-US" dirty="0" err="1"/>
              <a:t>было</a:t>
            </a:r>
            <a:r>
              <a:rPr lang="en-US" dirty="0"/>
              <a:t> </a:t>
            </a:r>
            <a:r>
              <a:rPr lang="en-US" dirty="0" err="1"/>
              <a:t>рентабельным</a:t>
            </a:r>
            <a:r>
              <a:rPr lang="en-US" dirty="0"/>
              <a:t>, </a:t>
            </a:r>
            <a:r>
              <a:rPr lang="en-US" dirty="0" err="1"/>
              <a:t>нужно</a:t>
            </a:r>
            <a:r>
              <a:rPr lang="en-US" dirty="0"/>
              <a:t>: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Закупать</a:t>
            </a:r>
            <a:r>
              <a:rPr lang="en-US" dirty="0"/>
              <a:t> </a:t>
            </a:r>
            <a:r>
              <a:rPr lang="en-US" dirty="0" err="1"/>
              <a:t>удобрения</a:t>
            </a:r>
            <a:r>
              <a:rPr lang="en-US" dirty="0"/>
              <a:t> </a:t>
            </a:r>
            <a:r>
              <a:rPr lang="en-US" dirty="0" err="1"/>
              <a:t>вагонами</a:t>
            </a:r>
            <a:r>
              <a:rPr lang="en-US" dirty="0"/>
              <a:t> (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оптовым</a:t>
            </a:r>
            <a:r>
              <a:rPr lang="en-US" dirty="0"/>
              <a:t> </a:t>
            </a:r>
            <a:r>
              <a:rPr lang="en-US" dirty="0" err="1"/>
              <a:t>ценам</a:t>
            </a:r>
            <a:r>
              <a:rPr lang="en-US" dirty="0"/>
              <a:t>),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Закупать</a:t>
            </a:r>
            <a:r>
              <a:rPr lang="en-US" dirty="0"/>
              <a:t> </a:t>
            </a:r>
            <a:r>
              <a:rPr lang="en-US" dirty="0" err="1"/>
              <a:t>комбикорм</a:t>
            </a:r>
            <a:r>
              <a:rPr lang="en-US" dirty="0"/>
              <a:t> </a:t>
            </a:r>
            <a:r>
              <a:rPr lang="en-US" dirty="0" err="1"/>
              <a:t>комбикормовозами</a:t>
            </a:r>
            <a:r>
              <a:rPr lang="en-US" dirty="0"/>
              <a:t> (</a:t>
            </a:r>
            <a:r>
              <a:rPr lang="en-US" dirty="0" err="1"/>
              <a:t>аналогично</a:t>
            </a:r>
            <a:r>
              <a:rPr lang="en-US" dirty="0"/>
              <a:t>),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пропашную</a:t>
            </a:r>
            <a:r>
              <a:rPr lang="en-US" dirty="0"/>
              <a:t> </a:t>
            </a:r>
            <a:r>
              <a:rPr lang="en-US" dirty="0" err="1"/>
              <a:t>технику</a:t>
            </a:r>
            <a:r>
              <a:rPr lang="en-US" dirty="0"/>
              <a:t>, </a:t>
            </a:r>
            <a:r>
              <a:rPr lang="en-US" dirty="0" err="1"/>
              <a:t>рассчитанную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тысячи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Располагать</a:t>
            </a:r>
            <a:r>
              <a:rPr lang="en-US" dirty="0"/>
              <a:t> </a:t>
            </a:r>
            <a:r>
              <a:rPr lang="en-US" dirty="0" err="1"/>
              <a:t>высокотехнологичной</a:t>
            </a:r>
            <a:r>
              <a:rPr lang="en-US" dirty="0"/>
              <a:t> </a:t>
            </a:r>
            <a:r>
              <a:rPr lang="en-US" dirty="0" err="1"/>
              <a:t>системой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собственную</a:t>
            </a:r>
            <a:r>
              <a:rPr lang="en-US" dirty="0"/>
              <a:t> </a:t>
            </a:r>
            <a:r>
              <a:rPr lang="en-US" dirty="0" err="1"/>
              <a:t>переработку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собственную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сбыта</a:t>
            </a:r>
            <a:r>
              <a:rPr lang="en-US" dirty="0"/>
              <a:t> и </a:t>
            </a:r>
            <a:r>
              <a:rPr lang="en-US" dirty="0" err="1"/>
              <a:t>т.д</a:t>
            </a:r>
            <a:r>
              <a:rPr lang="en-US" dirty="0"/>
              <a:t>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AC5395B-C26E-46BC-AEBB-A3D760B4A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r="-1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55619F7D-5F39-4335-ADF0-33233B02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В одиночку «малое» хозяйство не может задействовать ресурсы повышения доходности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94563F-78D9-4A5B-9EF8-E8E817C126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EE758D-6380-4BF2-8DFC-D9F9CB2EDDF5}"/>
              </a:ext>
            </a:extLst>
          </p:cNvPr>
          <p:cNvSpPr txBox="1"/>
          <p:nvPr/>
        </p:nvSpPr>
        <p:spPr>
          <a:xfrm>
            <a:off x="4515729" y="4783015"/>
            <a:ext cx="329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- «трансформатор», приспосабливающий плюсы «крупных проектов» (оптовых закупок, собственной переработки и т.п. к возможностям и потребностям малых хозяйств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1487</Words>
  <Application>Microsoft Office PowerPoint</Application>
  <PresentationFormat>Широкоэкранный</PresentationFormat>
  <Paragraphs>160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Принципы создания и деятельности сельскохозяйственного потребительского кооператива</vt:lpstr>
      <vt:lpstr>СМЫСЛ СОЗДАНИЯ КООПЕРАТИВОВ - ПОВЫШЕНИЕ ДОХОДНОСТИ МАЛЫХ СЕЛЬСКОХОЗЯЙСТВЕННЫХ ТОВАРОПРОИЗВОДИТЕЛЕЙ</vt:lpstr>
      <vt:lpstr>Цель сельскохозяйственной деятельности – получение доходности</vt:lpstr>
      <vt:lpstr>Проблема малых сельскохозяйственных товаропроизводителей – низкий уровень доходности (доходы не покрывают расходы). Почему?</vt:lpstr>
      <vt:lpstr>Что можно делать?</vt:lpstr>
      <vt:lpstr>Пути повышения доходности</vt:lpstr>
      <vt:lpstr>Пути повышения доходности, примеры:</vt:lpstr>
      <vt:lpstr>Иными словами</vt:lpstr>
      <vt:lpstr>В одиночку «малое» хозяйство не может задействовать ресурсы повышения доходности</vt:lpstr>
      <vt:lpstr>Кооператив не является «универсальным» средством решения всех проблем АПК</vt:lpstr>
      <vt:lpstr>Что делает кооператив (виды деятельности)?</vt:lpstr>
      <vt:lpstr>Главное отличие кооператива от другой агросервисной организации иной формы – совпадение клиентов и собственников</vt:lpstr>
      <vt:lpstr>Пример: завод по переработке молока – создание и результаты деятельности</vt:lpstr>
      <vt:lpstr>Почему сельскохозяйственная кооперация в России развивается медленно? (Мифы о внешних препятствиях)</vt:lpstr>
      <vt:lpstr>Тогда всё же почему кооперативы не вытеснили частный бизнес в пореформенной России?</vt:lpstr>
      <vt:lpstr>Часто кооперативы создаются людьми, которым это не нужно</vt:lpstr>
      <vt:lpstr>Когда создание сельскохозяйственного потребительского кооператива противопоказано? Случай № 1</vt:lpstr>
      <vt:lpstr>Когда создание сельскохозяйственного потребительского кооператива противопоказано? Случай № 2</vt:lpstr>
      <vt:lpstr>Когда создание сельскохозяйственного потребительского кооператива противопоказано? Случай № 3</vt:lpstr>
      <vt:lpstr>Когда создание сельскохозяйственного потребительского кооператива противопоказано? Случай № 4</vt:lpstr>
      <vt:lpstr>Когда создание сельскохозяйственного потребительского кооператива противопоказано? Случай № 5</vt:lpstr>
      <vt:lpstr>Когда создание сельскохозяйственного потребительского кооператива противопоказано? Случай № 6</vt:lpstr>
      <vt:lpstr>Когда создание сельскохозяйственного потребительского кооператива противопоказано? Случай №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и деятельности сельскохозяйственного потребительского кооператива</dc:title>
  <dc:creator>euser519</dc:creator>
  <cp:lastModifiedBy>euser519</cp:lastModifiedBy>
  <cp:revision>13</cp:revision>
  <dcterms:created xsi:type="dcterms:W3CDTF">2020-06-15T07:12:16Z</dcterms:created>
  <dcterms:modified xsi:type="dcterms:W3CDTF">2021-09-06T12:03:53Z</dcterms:modified>
</cp:coreProperties>
</file>