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7" r:id="rId2"/>
    <p:sldId id="293" r:id="rId3"/>
    <p:sldId id="282" r:id="rId4"/>
    <p:sldId id="258" r:id="rId5"/>
    <p:sldId id="284" r:id="rId6"/>
    <p:sldId id="321" r:id="rId7"/>
    <p:sldId id="322" r:id="rId8"/>
    <p:sldId id="317" r:id="rId9"/>
    <p:sldId id="318" r:id="rId10"/>
    <p:sldId id="324" r:id="rId11"/>
    <p:sldId id="325" r:id="rId12"/>
    <p:sldId id="323" r:id="rId13"/>
    <p:sldId id="276" r:id="rId14"/>
    <p:sldId id="289" r:id="rId15"/>
    <p:sldId id="275" r:id="rId16"/>
    <p:sldId id="268" r:id="rId17"/>
    <p:sldId id="290" r:id="rId18"/>
    <p:sldId id="292" r:id="rId19"/>
    <p:sldId id="294" r:id="rId20"/>
    <p:sldId id="310" r:id="rId21"/>
    <p:sldId id="295" r:id="rId22"/>
    <p:sldId id="313" r:id="rId23"/>
    <p:sldId id="296" r:id="rId24"/>
    <p:sldId id="297" r:id="rId25"/>
    <p:sldId id="298" r:id="rId26"/>
    <p:sldId id="300" r:id="rId27"/>
    <p:sldId id="301" r:id="rId28"/>
    <p:sldId id="302" r:id="rId29"/>
    <p:sldId id="303" r:id="rId30"/>
    <p:sldId id="309" r:id="rId31"/>
    <p:sldId id="305" r:id="rId32"/>
    <p:sldId id="306" r:id="rId33"/>
    <p:sldId id="307" r:id="rId34"/>
    <p:sldId id="308" r:id="rId35"/>
    <p:sldId id="311" r:id="rId36"/>
    <p:sldId id="312" r:id="rId37"/>
    <p:sldId id="320" r:id="rId38"/>
    <p:sldId id="326" r:id="rId39"/>
    <p:sldId id="327" r:id="rId40"/>
    <p:sldId id="279" r:id="rId41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NAS326\Share\&#1047;&#1072;&#1084;&#1091;&#1083;&#1080;&#1085;&#1072;\&#1055;&#1086;&#1077;&#1079;&#1076;&#1082;&#1072;%20&#1074;%20&#1042;&#1086;&#1088;&#1086;&#1085;&#1077;&#1078;_&#1063;&#1077;&#1088;&#1082;&#1080;&#1079;&#1086;&#1074;&#1086;\&#1090;&#1072;&#1073;&#1083;&#1080;&#1094;&#1072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NAS326\Share\&#1047;&#1072;&#1084;&#1091;&#1083;&#1080;&#1085;&#1072;\&#1055;&#1086;&#1077;&#1079;&#1076;&#1082;&#1072;%20&#1074;%20&#1042;&#1086;&#1088;&#1086;&#1085;&#1077;&#1078;_&#1063;&#1077;&#1088;&#1082;&#1080;&#1079;&#1086;&#1074;&#1086;\&#1090;&#1072;&#1073;&#1083;&#1080;&#1094;&#1072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Ремонтное производство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gapDepth val="55"/>
        <c:shape val="box"/>
        <c:axId val="108758696"/>
        <c:axId val="108752032"/>
        <c:axId val="0"/>
      </c:bar3DChart>
      <c:catAx>
        <c:axId val="108758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08752032"/>
        <c:crosses val="autoZero"/>
        <c:auto val="1"/>
        <c:lblAlgn val="ctr"/>
        <c:lblOffset val="100"/>
        <c:noMultiLvlLbl val="0"/>
      </c:catAx>
      <c:valAx>
        <c:axId val="108752032"/>
        <c:scaling>
          <c:orientation val="minMax"/>
          <c:max val="200"/>
        </c:scaling>
        <c:delete val="1"/>
        <c:axPos val="l"/>
        <c:numFmt formatCode="General" sourceLinked="1"/>
        <c:majorTickMark val="none"/>
        <c:minorTickMark val="none"/>
        <c:tickLblPos val="nextTo"/>
        <c:crossAx val="108758696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Лист1!$B$3</c:f>
              <c:strCache>
                <c:ptCount val="1"/>
                <c:pt idx="0">
                  <c:v>Мосты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Лист1!$C$2:$I$2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Лист1!$C$3:$I$3</c:f>
              <c:numCache>
                <c:formatCode>General</c:formatCode>
                <c:ptCount val="7"/>
                <c:pt idx="0">
                  <c:v>3</c:v>
                </c:pt>
                <c:pt idx="1">
                  <c:v>3</c:v>
                </c:pt>
                <c:pt idx="2">
                  <c:v>4</c:v>
                </c:pt>
                <c:pt idx="3">
                  <c:v>14</c:v>
                </c:pt>
                <c:pt idx="4">
                  <c:v>8</c:v>
                </c:pt>
                <c:pt idx="5">
                  <c:v>8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78-46CF-BD94-294AF7B3ADA3}"/>
            </c:ext>
          </c:extLst>
        </c:ser>
        <c:ser>
          <c:idx val="1"/>
          <c:order val="1"/>
          <c:tx>
            <c:strRef>
              <c:f>Лист1!$B$4</c:f>
              <c:strCache>
                <c:ptCount val="1"/>
                <c:pt idx="0">
                  <c:v>КПП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Лист1!$C$2:$I$2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Лист1!$C$4:$I$4</c:f>
              <c:numCache>
                <c:formatCode>General</c:formatCode>
                <c:ptCount val="7"/>
                <c:pt idx="0">
                  <c:v>8</c:v>
                </c:pt>
                <c:pt idx="1">
                  <c:v>15</c:v>
                </c:pt>
                <c:pt idx="2">
                  <c:v>16</c:v>
                </c:pt>
                <c:pt idx="3">
                  <c:v>12</c:v>
                </c:pt>
                <c:pt idx="4">
                  <c:v>14</c:v>
                </c:pt>
                <c:pt idx="5">
                  <c:v>27</c:v>
                </c:pt>
                <c:pt idx="6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978-46CF-BD94-294AF7B3ADA3}"/>
            </c:ext>
          </c:extLst>
        </c:ser>
        <c:ser>
          <c:idx val="2"/>
          <c:order val="2"/>
          <c:tx>
            <c:strRef>
              <c:f>Лист1!$B$5</c:f>
              <c:strCache>
                <c:ptCount val="1"/>
                <c:pt idx="0">
                  <c:v>ДВС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Лист1!$C$2:$I$2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Лист1!$C$5:$I$5</c:f>
              <c:numCache>
                <c:formatCode>General</c:formatCode>
                <c:ptCount val="7"/>
                <c:pt idx="0">
                  <c:v>12</c:v>
                </c:pt>
                <c:pt idx="1">
                  <c:v>5</c:v>
                </c:pt>
                <c:pt idx="2">
                  <c:v>11</c:v>
                </c:pt>
                <c:pt idx="4">
                  <c:v>10</c:v>
                </c:pt>
                <c:pt idx="5">
                  <c:v>24</c:v>
                </c:pt>
                <c:pt idx="6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978-46CF-BD94-294AF7B3ADA3}"/>
            </c:ext>
          </c:extLst>
        </c:ser>
        <c:ser>
          <c:idx val="3"/>
          <c:order val="3"/>
          <c:tx>
            <c:strRef>
              <c:f>Лист1!$B$6</c:f>
              <c:strCache>
                <c:ptCount val="1"/>
                <c:pt idx="0">
                  <c:v>КР Тракторов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7.9859221397743756E-3"/>
                  <c:y val="-2.62018824092527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978-46CF-BD94-294AF7B3ADA3}"/>
                </c:ext>
              </c:extLst>
            </c:dLbl>
            <c:dLbl>
              <c:idx val="1"/>
              <c:layout>
                <c:manualLayout>
                  <c:x val="1.0647896186365875E-2"/>
                  <c:y val="-1.57211294455516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978-46CF-BD94-294AF7B3ADA3}"/>
                </c:ext>
              </c:extLst>
            </c:dLbl>
            <c:dLbl>
              <c:idx val="2"/>
              <c:layout>
                <c:manualLayout>
                  <c:x val="1.0647896186365802E-2"/>
                  <c:y val="-4.19230118548044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978-46CF-BD94-294AF7B3ADA3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978-46CF-BD94-294AF7B3ADA3}"/>
                </c:ext>
              </c:extLst>
            </c:dLbl>
            <c:dLbl>
              <c:idx val="5"/>
              <c:layout>
                <c:manualLayout>
                  <c:x val="1.1978883209661582E-2"/>
                  <c:y val="-2.62018824092527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978-46CF-BD94-294AF7B3ADA3}"/>
                </c:ext>
              </c:extLst>
            </c:dLbl>
            <c:dLbl>
              <c:idx val="6"/>
              <c:layout>
                <c:manualLayout>
                  <c:x val="7.9859221397743877E-3"/>
                  <c:y val="-2.35816941683274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978-46CF-BD94-294AF7B3AD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Лист1!$C$2:$I$2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Лист1!$C$6:$I$6</c:f>
              <c:numCache>
                <c:formatCode>General</c:formatCode>
                <c:ptCount val="7"/>
                <c:pt idx="2">
                  <c:v>1</c:v>
                </c:pt>
                <c:pt idx="4">
                  <c:v>2</c:v>
                </c:pt>
                <c:pt idx="5">
                  <c:v>4</c:v>
                </c:pt>
                <c:pt idx="6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E978-46CF-BD94-294AF7B3AD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gapDepth val="55"/>
        <c:shape val="box"/>
        <c:axId val="483200952"/>
        <c:axId val="483201344"/>
        <c:axId val="0"/>
      </c:bar3DChart>
      <c:catAx>
        <c:axId val="483200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83201344"/>
        <c:crosses val="autoZero"/>
        <c:auto val="1"/>
        <c:lblAlgn val="ctr"/>
        <c:lblOffset val="100"/>
        <c:noMultiLvlLbl val="0"/>
      </c:catAx>
      <c:valAx>
        <c:axId val="483201344"/>
        <c:scaling>
          <c:orientation val="minMax"/>
          <c:max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ru-RU"/>
          </a:p>
        </c:txPr>
        <c:crossAx val="483200952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323C97-0D1C-4A31-88D4-0B03D8F40C1D}" type="datetimeFigureOut">
              <a:rPr lang="ru-RU" smtClean="0"/>
              <a:t>27.06.2024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38298-465F-4EB5-A02B-4255C6B2E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795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73D8-B9FA-4B52-AB74-121E39130F3B}" type="datetimeFigureOut">
              <a:rPr lang="ru-RU" smtClean="0"/>
              <a:t>27.06.2024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7B0E8-AF1D-4A64-979B-515D5891D0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364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73D8-B9FA-4B52-AB74-121E39130F3B}" type="datetimeFigureOut">
              <a:rPr lang="ru-RU" smtClean="0"/>
              <a:t>27.06.2024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7B0E8-AF1D-4A64-979B-515D5891D0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73D8-B9FA-4B52-AB74-121E39130F3B}" type="datetimeFigureOut">
              <a:rPr lang="ru-RU" smtClean="0"/>
              <a:t>27.06.2024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7B0E8-AF1D-4A64-979B-515D5891D0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727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F132CF-3F88-704E-A096-8022A18C70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53623" y="1795030"/>
            <a:ext cx="1289050" cy="1289050"/>
          </a:xfrm>
          <a:prstGeom prst="rect">
            <a:avLst/>
          </a:prstGeom>
        </p:spPr>
        <p:txBody>
          <a:bodyPr anchor="ctr"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endParaRPr lang="aa-ET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3470123B-0036-B841-BEDF-618264188D0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18000" y="1795030"/>
            <a:ext cx="1289050" cy="1289050"/>
          </a:xfrm>
          <a:prstGeom prst="rect">
            <a:avLst/>
          </a:prstGeom>
        </p:spPr>
        <p:txBody>
          <a:bodyPr anchor="ctr"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endParaRPr lang="aa-ET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DD0A95D3-F87D-3243-8697-7F20E11F57D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82376" y="1795030"/>
            <a:ext cx="1289050" cy="1289050"/>
          </a:xfrm>
          <a:prstGeom prst="rect">
            <a:avLst/>
          </a:prstGeom>
        </p:spPr>
        <p:txBody>
          <a:bodyPr anchor="ctr"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endParaRPr lang="aa-ET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ECACFDC5-1EE8-9B4D-AAA2-B34C41A8BD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46752" y="1795030"/>
            <a:ext cx="1289050" cy="1289050"/>
          </a:xfrm>
          <a:prstGeom prst="rect">
            <a:avLst/>
          </a:prstGeom>
        </p:spPr>
        <p:txBody>
          <a:bodyPr anchor="ctr"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endParaRPr lang="aa-ET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2CAEAF01-75A6-924B-819D-EF270B45606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11129" y="1795030"/>
            <a:ext cx="1289050" cy="1289050"/>
          </a:xfrm>
          <a:prstGeom prst="rect">
            <a:avLst/>
          </a:prstGeom>
        </p:spPr>
        <p:txBody>
          <a:bodyPr anchor="ctr"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endParaRPr lang="aa-ET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ED6B87C6-E901-0F40-BCE8-BD9BE35369A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853623" y="3582267"/>
            <a:ext cx="1289050" cy="1289050"/>
          </a:xfrm>
          <a:prstGeom prst="rect">
            <a:avLst/>
          </a:prstGeom>
        </p:spPr>
        <p:txBody>
          <a:bodyPr anchor="ctr"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endParaRPr lang="aa-ET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AF7C0060-2875-3548-82F8-4116C0E3566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18000" y="3582267"/>
            <a:ext cx="1289050" cy="1289050"/>
          </a:xfrm>
          <a:prstGeom prst="rect">
            <a:avLst/>
          </a:prstGeom>
        </p:spPr>
        <p:txBody>
          <a:bodyPr anchor="ctr"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endParaRPr lang="aa-ET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85166A52-8BF2-0841-8284-7B28183C7D9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82376" y="3582267"/>
            <a:ext cx="1289050" cy="1289050"/>
          </a:xfrm>
          <a:prstGeom prst="rect">
            <a:avLst/>
          </a:prstGeom>
        </p:spPr>
        <p:txBody>
          <a:bodyPr anchor="ctr"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endParaRPr lang="aa-ET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930D2037-EC77-314F-AB28-D1175590DB6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146752" y="3582267"/>
            <a:ext cx="1289050" cy="1289050"/>
          </a:xfrm>
          <a:prstGeom prst="rect">
            <a:avLst/>
          </a:prstGeom>
        </p:spPr>
        <p:txBody>
          <a:bodyPr anchor="ctr"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endParaRPr lang="aa-ET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788BB642-D876-AB48-8547-3FE019980ED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11129" y="3582267"/>
            <a:ext cx="1289050" cy="1289050"/>
          </a:xfrm>
          <a:prstGeom prst="rect">
            <a:avLst/>
          </a:prstGeom>
        </p:spPr>
        <p:txBody>
          <a:bodyPr anchor="ctr"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40180138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256525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73D8-B9FA-4B52-AB74-121E39130F3B}" type="datetimeFigureOut">
              <a:rPr lang="ru-RU" smtClean="0"/>
              <a:t>27.06.2024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7B0E8-AF1D-4A64-979B-515D5891D0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927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73D8-B9FA-4B52-AB74-121E39130F3B}" type="datetimeFigureOut">
              <a:rPr lang="ru-RU" smtClean="0"/>
              <a:t>27.06.2024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7B0E8-AF1D-4A64-979B-515D5891D0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728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73D8-B9FA-4B52-AB74-121E39130F3B}" type="datetimeFigureOut">
              <a:rPr lang="ru-RU" smtClean="0"/>
              <a:t>27.06.2024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7B0E8-AF1D-4A64-979B-515D5891D0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449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73D8-B9FA-4B52-AB74-121E39130F3B}" type="datetimeFigureOut">
              <a:rPr lang="ru-RU" smtClean="0"/>
              <a:t>27.06.2024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7B0E8-AF1D-4A64-979B-515D5891D0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874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73D8-B9FA-4B52-AB74-121E39130F3B}" type="datetimeFigureOut">
              <a:rPr lang="ru-RU" smtClean="0"/>
              <a:t>27.06.2024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7B0E8-AF1D-4A64-979B-515D5891D0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378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73D8-B9FA-4B52-AB74-121E39130F3B}" type="datetimeFigureOut">
              <a:rPr lang="ru-RU" smtClean="0"/>
              <a:t>27.06.2024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7B0E8-AF1D-4A64-979B-515D5891D0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713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73D8-B9FA-4B52-AB74-121E39130F3B}" type="datetimeFigureOut">
              <a:rPr lang="ru-RU" smtClean="0"/>
              <a:t>27.06.2024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7B0E8-AF1D-4A64-979B-515D5891D0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64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73D8-B9FA-4B52-AB74-121E39130F3B}" type="datetimeFigureOut">
              <a:rPr lang="ru-RU" smtClean="0"/>
              <a:t>27.06.2024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7B0E8-AF1D-4A64-979B-515D5891D0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666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F73D8-B9FA-4B52-AB74-121E39130F3B}" type="datetimeFigureOut">
              <a:rPr lang="ru-RU" smtClean="0"/>
              <a:t>27.06.2024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87B0E8-AF1D-4A64-979B-515D5891D0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554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11023E-A460-4BC8-92C8-65C353ACEAF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0" r="14140"/>
          <a:stretch>
            <a:fillRect/>
          </a:stretch>
        </p:blipFill>
        <p:spPr>
          <a:xfrm>
            <a:off x="5650028" y="0"/>
            <a:ext cx="6541972" cy="6858000"/>
          </a:xfrm>
        </p:spPr>
      </p:pic>
      <p:sp>
        <p:nvSpPr>
          <p:cNvPr id="27" name="Rectangle"/>
          <p:cNvSpPr/>
          <p:nvPr/>
        </p:nvSpPr>
        <p:spPr>
          <a:xfrm>
            <a:off x="5650028" y="0"/>
            <a:ext cx="6541971" cy="6870700"/>
          </a:xfrm>
          <a:prstGeom prst="rect">
            <a:avLst/>
          </a:prstGeom>
          <a:gradFill>
            <a:gsLst>
              <a:gs pos="0">
                <a:srgbClr val="272728">
                  <a:alpha val="34531"/>
                </a:srgbClr>
              </a:gs>
              <a:gs pos="100000">
                <a:schemeClr val="accent2">
                  <a:alpha val="44000"/>
                </a:schemeClr>
              </a:gs>
            </a:gsLst>
            <a:lin ang="16200000"/>
          </a:gra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262727"/>
                </a:solidFill>
              </a:defRPr>
            </a:pPr>
            <a:endParaRPr/>
          </a:p>
        </p:txBody>
      </p:sp>
      <p:sp>
        <p:nvSpPr>
          <p:cNvPr id="28" name="This is your presentation title"/>
          <p:cNvSpPr txBox="1"/>
          <p:nvPr/>
        </p:nvSpPr>
        <p:spPr>
          <a:xfrm>
            <a:off x="198515" y="91924"/>
            <a:ext cx="6965108" cy="2585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6000" cap="all">
                <a:solidFill>
                  <a:srgbClr val="BEAB96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rPr lang="ru-RU" sz="5400" dirty="0">
                <a:solidFill>
                  <a:srgbClr val="FFFFFF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Пензенская Аграрная компания</a:t>
            </a:r>
            <a:endParaRPr sz="5400" dirty="0">
              <a:solidFill>
                <a:schemeClr val="accent1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1" name="Graphic 269"/>
          <p:cNvSpPr/>
          <p:nvPr/>
        </p:nvSpPr>
        <p:spPr>
          <a:xfrm>
            <a:off x="3595856" y="6018311"/>
            <a:ext cx="170426" cy="1292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04" extrusionOk="0">
                <a:moveTo>
                  <a:pt x="21600" y="10753"/>
                </a:moveTo>
                <a:cubicBezTo>
                  <a:pt x="21600" y="10493"/>
                  <a:pt x="21521" y="10245"/>
                  <a:pt x="21382" y="10062"/>
                </a:cubicBezTo>
                <a:lnTo>
                  <a:pt x="13933" y="287"/>
                </a:lnTo>
                <a:cubicBezTo>
                  <a:pt x="13643" y="-95"/>
                  <a:pt x="13171" y="-95"/>
                  <a:pt x="12880" y="287"/>
                </a:cubicBezTo>
                <a:cubicBezTo>
                  <a:pt x="12741" y="470"/>
                  <a:pt x="12662" y="719"/>
                  <a:pt x="12662" y="978"/>
                </a:cubicBezTo>
                <a:lnTo>
                  <a:pt x="12662" y="5865"/>
                </a:lnTo>
                <a:lnTo>
                  <a:pt x="745" y="5865"/>
                </a:lnTo>
                <a:cubicBezTo>
                  <a:pt x="334" y="5865"/>
                  <a:pt x="0" y="6303"/>
                  <a:pt x="0" y="6843"/>
                </a:cubicBezTo>
                <a:lnTo>
                  <a:pt x="0" y="14663"/>
                </a:lnTo>
                <a:cubicBezTo>
                  <a:pt x="0" y="15203"/>
                  <a:pt x="334" y="15640"/>
                  <a:pt x="745" y="15640"/>
                </a:cubicBezTo>
                <a:lnTo>
                  <a:pt x="12662" y="15640"/>
                </a:lnTo>
                <a:lnTo>
                  <a:pt x="12662" y="20528"/>
                </a:lnTo>
                <a:cubicBezTo>
                  <a:pt x="12662" y="21068"/>
                  <a:pt x="12996" y="21505"/>
                  <a:pt x="13407" y="21505"/>
                </a:cubicBezTo>
                <a:cubicBezTo>
                  <a:pt x="13605" y="21505"/>
                  <a:pt x="13794" y="21402"/>
                  <a:pt x="13933" y="21219"/>
                </a:cubicBezTo>
                <a:lnTo>
                  <a:pt x="21382" y="11444"/>
                </a:lnTo>
                <a:cubicBezTo>
                  <a:pt x="21521" y="11260"/>
                  <a:pt x="21600" y="11012"/>
                  <a:pt x="21600" y="10753"/>
                </a:cubicBezTo>
                <a:close/>
              </a:path>
            </a:pathLst>
          </a:custGeom>
          <a:solidFill>
            <a:srgbClr val="272727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198515" y="4534756"/>
            <a:ext cx="42062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Roboto"/>
              </a:rPr>
              <a:t>Официальный представитель </a:t>
            </a:r>
            <a:br>
              <a:rPr lang="ru-RU" dirty="0">
                <a:solidFill>
                  <a:schemeClr val="bg1"/>
                </a:solidFill>
                <a:latin typeface="Roboto"/>
              </a:rPr>
            </a:br>
            <a:r>
              <a:rPr lang="ru-RU" dirty="0">
                <a:solidFill>
                  <a:schemeClr val="bg1"/>
                </a:solidFill>
                <a:latin typeface="Roboto"/>
              </a:rPr>
              <a:t>АО «Петербургский тракторный завод» на территории Пензенской области»</a:t>
            </a:r>
          </a:p>
          <a:p>
            <a:endParaRPr lang="ru-RU" dirty="0">
              <a:solidFill>
                <a:schemeClr val="bg1"/>
              </a:solidFill>
              <a:latin typeface="Roboto"/>
            </a:endParaRPr>
          </a:p>
          <a:p>
            <a:r>
              <a:rPr lang="ru-RU" dirty="0">
                <a:solidFill>
                  <a:schemeClr val="bg1"/>
                </a:solidFill>
                <a:latin typeface="Roboto"/>
              </a:rPr>
              <a:t>Осуществляет деятельность с 2011 года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4150944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4282" y="192505"/>
            <a:ext cx="10250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Roboto"/>
              </a:rPr>
              <a:t>Современные модели КИРОВЕЦ в парке предприятий – залог успешного бизнеса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45770" y="703989"/>
            <a:ext cx="6535554" cy="8494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solidFill>
                  <a:schemeClr val="bg1"/>
                </a:solidFill>
                <a:latin typeface="Roboto"/>
              </a:rPr>
              <a:t>Петербургский тракторный завод расширил предложение двумя новыми моделями трактора серии К-5.</a:t>
            </a:r>
          </a:p>
          <a:p>
            <a:pPr algn="just"/>
            <a:endParaRPr lang="ru-RU" sz="1400" dirty="0">
              <a:solidFill>
                <a:schemeClr val="bg1"/>
              </a:solidFill>
              <a:latin typeface="Roboto"/>
            </a:endParaRPr>
          </a:p>
          <a:p>
            <a:pPr algn="just" fontAlgn="base"/>
            <a:r>
              <a:rPr lang="ru-RU" sz="1400" dirty="0">
                <a:solidFill>
                  <a:schemeClr val="bg1"/>
                </a:solidFill>
                <a:latin typeface="Roboto"/>
              </a:rPr>
              <a:t>Первая новинка 2024 года - «скоростной» КИРОВЕЦ К‑525 Премиум с новой </a:t>
            </a:r>
            <a:r>
              <a:rPr lang="ru-RU" sz="1400" dirty="0" err="1">
                <a:solidFill>
                  <a:schemeClr val="bg1"/>
                </a:solidFill>
                <a:latin typeface="Roboto"/>
              </a:rPr>
              <a:t>двухдиапазонной</a:t>
            </a:r>
            <a:r>
              <a:rPr lang="ru-RU" sz="1400" dirty="0">
                <a:solidFill>
                  <a:schemeClr val="bg1"/>
                </a:solidFill>
                <a:latin typeface="Roboto"/>
              </a:rPr>
              <a:t> автоматической коробкой передач Т5-А. В транспортном режиме этот трактор может разогнаться до 50 км/ч. У нового трактора два полноценных диапазона – рабочий и транспортный. Это решение не только уменьшает нагрузку на оператора и повышает производительность, но и снижает требования к квалификации механизатора.</a:t>
            </a:r>
          </a:p>
          <a:p>
            <a:pPr algn="just" fontAlgn="base"/>
            <a:r>
              <a:rPr lang="ru-RU" sz="1400" dirty="0">
                <a:solidFill>
                  <a:schemeClr val="bg1"/>
                </a:solidFill>
                <a:latin typeface="Roboto"/>
              </a:rPr>
              <a:t> </a:t>
            </a:r>
          </a:p>
          <a:p>
            <a:pPr algn="just" fontAlgn="base"/>
            <a:r>
              <a:rPr lang="ru-RU" sz="1400" dirty="0">
                <a:solidFill>
                  <a:schemeClr val="bg1"/>
                </a:solidFill>
                <a:latin typeface="Roboto"/>
              </a:rPr>
              <a:t>Обновилась в новом тракторе система управления КОМАНДПОСТ. Для управления новой коробкой передач нужно вдвое меньше кнопок выбора режимов. В новой трансмиссии предусмотрено три варианта управления – ручное, автоматическое и режим поддержания скорости («круиз»).</a:t>
            </a:r>
          </a:p>
          <a:p>
            <a:pPr algn="just" fontAlgn="base"/>
            <a:endParaRPr lang="ru-RU" sz="1400" dirty="0">
              <a:solidFill>
                <a:schemeClr val="bg1"/>
              </a:solidFill>
              <a:latin typeface="Roboto"/>
            </a:endParaRPr>
          </a:p>
          <a:p>
            <a:pPr algn="just" fontAlgn="base"/>
            <a:r>
              <a:rPr lang="ru-RU" sz="1400" dirty="0">
                <a:solidFill>
                  <a:schemeClr val="bg1"/>
                </a:solidFill>
                <a:latin typeface="Roboto"/>
              </a:rPr>
              <a:t>Другая новинка называется КИРОВЕЦ К-530Т. Это новая модель трактора типа К-5 с увеличенной до 300 </a:t>
            </a:r>
            <a:r>
              <a:rPr lang="ru-RU" sz="1400" dirty="0" err="1">
                <a:solidFill>
                  <a:schemeClr val="bg1"/>
                </a:solidFill>
                <a:latin typeface="Roboto"/>
              </a:rPr>
              <a:t>л.с</a:t>
            </a:r>
            <a:r>
              <a:rPr lang="ru-RU" sz="1400" dirty="0">
                <a:solidFill>
                  <a:schemeClr val="bg1"/>
                </a:solidFill>
                <a:latin typeface="Roboto"/>
              </a:rPr>
              <a:t>. мощностью. Для этого трактора конструкторы выбрали современный рядный </a:t>
            </a:r>
            <a:r>
              <a:rPr lang="ru-RU" sz="1400" dirty="0" err="1">
                <a:solidFill>
                  <a:schemeClr val="bg1"/>
                </a:solidFill>
                <a:latin typeface="Roboto"/>
              </a:rPr>
              <a:t>турбодизель</a:t>
            </a:r>
            <a:r>
              <a:rPr lang="ru-RU" sz="1400" dirty="0">
                <a:solidFill>
                  <a:schemeClr val="bg1"/>
                </a:solidFill>
                <a:latin typeface="Roboto"/>
              </a:rPr>
              <a:t> ЯМЗ-53715-10 с увеличенным до 7,7 л рабочим объемом. Это близкий родственник проверенного и отлично показавшего себя на модели К-525 мотора ЯМЗ‑53645, поэтому в качестве и надежности нового мотора сомнений нет.</a:t>
            </a:r>
          </a:p>
          <a:p>
            <a:pPr algn="just" fontAlgn="base"/>
            <a:r>
              <a:rPr lang="ru-RU" sz="1400" dirty="0">
                <a:solidFill>
                  <a:schemeClr val="bg1"/>
                </a:solidFill>
                <a:latin typeface="Roboto"/>
              </a:rPr>
              <a:t> </a:t>
            </a:r>
          </a:p>
          <a:p>
            <a:pPr algn="just" fontAlgn="base"/>
            <a:r>
              <a:rPr lang="ru-RU" sz="1400" dirty="0">
                <a:solidFill>
                  <a:schemeClr val="bg1"/>
                </a:solidFill>
                <a:latin typeface="Roboto"/>
              </a:rPr>
              <a:t>300-сильный трактор К-530Т пока остается на базе «обычной» </a:t>
            </a:r>
            <a:r>
              <a:rPr lang="ru-RU" sz="1400" dirty="0" err="1">
                <a:solidFill>
                  <a:schemeClr val="bg1"/>
                </a:solidFill>
                <a:latin typeface="Roboto"/>
              </a:rPr>
              <a:t>четырехдиапазонной</a:t>
            </a:r>
            <a:r>
              <a:rPr lang="ru-RU" sz="1400" dirty="0">
                <a:solidFill>
                  <a:schemeClr val="bg1"/>
                </a:solidFill>
                <a:latin typeface="Roboto"/>
              </a:rPr>
              <a:t> коробки передач Т5. Эта коробка, также как и новая </a:t>
            </a:r>
            <a:r>
              <a:rPr lang="ru-RU" sz="1400" dirty="0" err="1">
                <a:solidFill>
                  <a:schemeClr val="bg1"/>
                </a:solidFill>
                <a:latin typeface="Roboto"/>
              </a:rPr>
              <a:t>двухдиапазонная</a:t>
            </a:r>
            <a:r>
              <a:rPr lang="ru-RU" sz="1400" dirty="0">
                <a:solidFill>
                  <a:schemeClr val="bg1"/>
                </a:solidFill>
                <a:latin typeface="Roboto"/>
              </a:rPr>
              <a:t>, является автоматической. В автоматическом режиме работы трактор сам выбирает передачу и режим работы двигателя в зависимости от заданной механизатором скорости, реагируя на изменяющуюся нагрузку.</a:t>
            </a:r>
          </a:p>
          <a:p>
            <a:pPr algn="just" fontAlgn="base"/>
            <a:r>
              <a:rPr lang="ru-RU" sz="1400" dirty="0">
                <a:solidFill>
                  <a:schemeClr val="bg1"/>
                </a:solidFill>
                <a:latin typeface="Roboto"/>
              </a:rPr>
              <a:t> </a:t>
            </a:r>
          </a:p>
          <a:p>
            <a:pPr algn="just" fontAlgn="base"/>
            <a:r>
              <a:rPr lang="ru-RU" sz="1400" dirty="0">
                <a:solidFill>
                  <a:schemeClr val="bg1"/>
                </a:solidFill>
                <a:latin typeface="Roboto"/>
              </a:rPr>
              <a:t>Оба новых трактора сохранили одно из ключевых преимуществ линейки К-5 – так называемый дорожный габарит. По ширине тракторы не более 2,54 м, и это позволяет им передвигаться по дорогам общего пользования без оформления специального разрешения.</a:t>
            </a:r>
          </a:p>
          <a:p>
            <a:pPr algn="just" fontAlgn="base"/>
            <a:r>
              <a:rPr lang="ru-RU" sz="1400" dirty="0">
                <a:solidFill>
                  <a:schemeClr val="bg1"/>
                </a:solidFill>
                <a:latin typeface="Roboto"/>
              </a:rPr>
              <a:t> </a:t>
            </a:r>
          </a:p>
          <a:p>
            <a:pPr algn="just" fontAlgn="base"/>
            <a:r>
              <a:rPr lang="ru-RU" sz="1400" dirty="0">
                <a:solidFill>
                  <a:schemeClr val="bg1"/>
                </a:solidFill>
                <a:latin typeface="Roboto"/>
              </a:rPr>
              <a:t>Опытные образцы новых тракторов прошли полный цикл испытаний на заводе, на машиноиспытательных станциях и в хозяйствах разных природно-климатических зон.</a:t>
            </a:r>
          </a:p>
          <a:p>
            <a:endParaRPr lang="ru-RU" sz="1400" dirty="0">
              <a:solidFill>
                <a:schemeClr val="bg1"/>
              </a:solidFill>
              <a:latin typeface="Roboto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" y="809867"/>
            <a:ext cx="48006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032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4282" y="192505"/>
            <a:ext cx="10250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Roboto"/>
              </a:rPr>
              <a:t>Современные модели КИРОВЕЦ в парке предприятий – залог успешного бизнеса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45770" y="1031248"/>
            <a:ext cx="6535554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ru-RU" sz="1400" dirty="0">
                <a:solidFill>
                  <a:schemeClr val="bg1"/>
                </a:solidFill>
                <a:latin typeface="Roboto"/>
              </a:rPr>
              <a:t>Другая новинка КИРОВЕЦ К-530Т. Это новая модель трактора типа К-5 с увеличенной до 300 </a:t>
            </a:r>
            <a:r>
              <a:rPr lang="ru-RU" sz="1400" dirty="0" err="1">
                <a:solidFill>
                  <a:schemeClr val="bg1"/>
                </a:solidFill>
                <a:latin typeface="Roboto"/>
              </a:rPr>
              <a:t>л.с</a:t>
            </a:r>
            <a:r>
              <a:rPr lang="ru-RU" sz="1400" dirty="0">
                <a:solidFill>
                  <a:schemeClr val="bg1"/>
                </a:solidFill>
                <a:latin typeface="Roboto"/>
              </a:rPr>
              <a:t>. мощностью. Для этого трактора конструкторы выбрали современный рядный </a:t>
            </a:r>
            <a:r>
              <a:rPr lang="ru-RU" sz="1400" dirty="0" err="1">
                <a:solidFill>
                  <a:schemeClr val="bg1"/>
                </a:solidFill>
                <a:latin typeface="Roboto"/>
              </a:rPr>
              <a:t>турбодизель</a:t>
            </a:r>
            <a:r>
              <a:rPr lang="ru-RU" sz="1400" dirty="0">
                <a:solidFill>
                  <a:schemeClr val="bg1"/>
                </a:solidFill>
                <a:latin typeface="Roboto"/>
              </a:rPr>
              <a:t> ЯМЗ-53715-10 с увеличенным до 7,7 л рабочим объемом. Это близкий родственник проверенного и отлично показавшего себя на модели К-525 мотора ЯМЗ‑53645, поэтому в качестве и надежности нового мотора сомнений нет.</a:t>
            </a:r>
          </a:p>
          <a:p>
            <a:pPr algn="just" fontAlgn="base"/>
            <a:r>
              <a:rPr lang="ru-RU" sz="1400" dirty="0">
                <a:solidFill>
                  <a:schemeClr val="bg1"/>
                </a:solidFill>
                <a:latin typeface="Roboto"/>
              </a:rPr>
              <a:t> </a:t>
            </a:r>
          </a:p>
          <a:p>
            <a:pPr algn="just" fontAlgn="base"/>
            <a:r>
              <a:rPr lang="ru-RU" sz="1400" dirty="0">
                <a:solidFill>
                  <a:schemeClr val="bg1"/>
                </a:solidFill>
                <a:latin typeface="Roboto"/>
              </a:rPr>
              <a:t>300-сильный трактор К-530Т пока остается на базе «обычной» </a:t>
            </a:r>
            <a:r>
              <a:rPr lang="ru-RU" sz="1400" dirty="0" err="1">
                <a:solidFill>
                  <a:schemeClr val="bg1"/>
                </a:solidFill>
                <a:latin typeface="Roboto"/>
              </a:rPr>
              <a:t>четырехдиапазонной</a:t>
            </a:r>
            <a:r>
              <a:rPr lang="ru-RU" sz="1400" dirty="0">
                <a:solidFill>
                  <a:schemeClr val="bg1"/>
                </a:solidFill>
                <a:latin typeface="Roboto"/>
              </a:rPr>
              <a:t> коробки передач Т5. Эта коробка, также как и новая </a:t>
            </a:r>
            <a:r>
              <a:rPr lang="ru-RU" sz="1400" dirty="0" err="1">
                <a:solidFill>
                  <a:schemeClr val="bg1"/>
                </a:solidFill>
                <a:latin typeface="Roboto"/>
              </a:rPr>
              <a:t>двухдиапазонная</a:t>
            </a:r>
            <a:r>
              <a:rPr lang="ru-RU" sz="1400" dirty="0">
                <a:solidFill>
                  <a:schemeClr val="bg1"/>
                </a:solidFill>
                <a:latin typeface="Roboto"/>
              </a:rPr>
              <a:t>, является автоматической. В автоматическом режиме работы трактор сам выбирает передачу и режим работы двигателя в зависимости от заданной механизатором скорости, реагируя на изменяющуюся нагрузку.</a:t>
            </a:r>
          </a:p>
          <a:p>
            <a:pPr algn="just" fontAlgn="base"/>
            <a:r>
              <a:rPr lang="ru-RU" sz="1400" dirty="0">
                <a:solidFill>
                  <a:schemeClr val="bg1"/>
                </a:solidFill>
                <a:latin typeface="Roboto"/>
              </a:rPr>
              <a:t> </a:t>
            </a:r>
          </a:p>
          <a:p>
            <a:pPr algn="just" fontAlgn="base"/>
            <a:r>
              <a:rPr lang="ru-RU" sz="1400" dirty="0">
                <a:solidFill>
                  <a:schemeClr val="bg1"/>
                </a:solidFill>
                <a:latin typeface="Roboto"/>
              </a:rPr>
              <a:t>Оба новых трактора сохранили одно из ключевых преимуществ линейки К-5 – так называемый дорожный габарит. По ширине тракторы не более 2,54 м, и это позволяет им передвигаться по дорогам общего пользования без оформления специального разрешения.</a:t>
            </a:r>
          </a:p>
          <a:p>
            <a:pPr algn="just" fontAlgn="base"/>
            <a:r>
              <a:rPr lang="ru-RU" sz="1400" dirty="0">
                <a:solidFill>
                  <a:schemeClr val="bg1"/>
                </a:solidFill>
                <a:latin typeface="Roboto"/>
              </a:rPr>
              <a:t> </a:t>
            </a:r>
          </a:p>
          <a:p>
            <a:pPr algn="just" fontAlgn="base"/>
            <a:r>
              <a:rPr lang="ru-RU" sz="1400" dirty="0">
                <a:solidFill>
                  <a:schemeClr val="bg1"/>
                </a:solidFill>
                <a:latin typeface="Roboto"/>
              </a:rPr>
              <a:t>Опытные образцы новых тракторов прошли полный цикл испытаний на заводе, на машиноиспытательных станциях и в хозяйствах разных природно-климатических зон.</a:t>
            </a:r>
          </a:p>
          <a:p>
            <a:endParaRPr lang="ru-RU" sz="1400" dirty="0">
              <a:solidFill>
                <a:schemeClr val="bg1"/>
              </a:solidFill>
              <a:latin typeface="Roboto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33" y="1098625"/>
            <a:ext cx="4540718" cy="302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24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93533" y="269507"/>
            <a:ext cx="10250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Roboto"/>
              </a:rPr>
              <a:t>Современные модели КИРОВЕЦ в парке предприятий – залог успешного бизнеса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8392927"/>
              </p:ext>
            </p:extLst>
          </p:nvPr>
        </p:nvGraphicFramePr>
        <p:xfrm>
          <a:off x="223107" y="832818"/>
          <a:ext cx="11685070" cy="35245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36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78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98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36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39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Модель трактора КИРОВЕЦ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Мощность, </a:t>
                      </a:r>
                      <a:r>
                        <a:rPr lang="ru-RU" sz="1000" dirty="0" err="1">
                          <a:solidFill>
                            <a:schemeClr val="bg1"/>
                          </a:solidFill>
                          <a:effectLst/>
                        </a:rPr>
                        <a:t>л.с</a:t>
                      </a: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.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Модификация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Цена, руб.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68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К-525 Премиум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250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Колесный сельскохозяйственный трактор марка "</a:t>
                      </a:r>
                      <a:r>
                        <a:rPr lang="ru-RU" sz="1000" dirty="0" err="1">
                          <a:solidFill>
                            <a:schemeClr val="bg1"/>
                          </a:solidFill>
                          <a:effectLst/>
                        </a:rPr>
                        <a:t>Кировец</a:t>
                      </a: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" тип К-5 вариант К-525 Премиум в комплектации: Двигатель ЯМЗ-53645, 250 </a:t>
                      </a:r>
                      <a:r>
                        <a:rPr lang="ru-RU" sz="1000" dirty="0" err="1">
                          <a:solidFill>
                            <a:schemeClr val="bg1"/>
                          </a:solidFill>
                          <a:effectLst/>
                        </a:rPr>
                        <a:t>л.с</a:t>
                      </a: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. Коробка передач, 16/8, четырехрежимная, с автоматическим силовым переключением передач внутри режима. Ведущие мосты с блокировкой дифференциалов, передний мост подрессорен. Гидросистема рабочего оборудования 180 л/мин. Заднее навесное устройство кат. III по ГОСТ 10677-2001, </a:t>
                      </a:r>
                      <a:r>
                        <a:rPr lang="ru-RU" sz="1000" dirty="0" err="1">
                          <a:solidFill>
                            <a:schemeClr val="bg1"/>
                          </a:solidFill>
                          <a:effectLst/>
                        </a:rPr>
                        <a:t>мультилифт</a:t>
                      </a: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 с ТСУ-3-К (крюк), с ТСУ-3-В (вилка). Шины 23,1R26. Оборудование и сервис онлайн-мониторинга работы трактора. Комбинированная тормозная система. / КП25114А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ru-RU" sz="10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366 700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8688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К-525 Премиум</a:t>
                      </a:r>
                    </a:p>
                  </a:txBody>
                  <a:tcPr marL="56474" marR="56474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Колесный сельскохозяйственный трактор марка "</a:t>
                      </a:r>
                      <a:r>
                        <a:rPr lang="ru-RU" sz="100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Кировец</a:t>
                      </a:r>
                      <a:r>
                        <a:rPr lang="ru-RU" sz="10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 тип К-5 вариант К-525 Премиум 426 в комплектации: Двигатель ЯМЗ-53645, 250 </a:t>
                      </a:r>
                      <a:r>
                        <a:rPr lang="ru-RU" sz="100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л.с</a:t>
                      </a:r>
                      <a:r>
                        <a:rPr lang="ru-RU" sz="10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Коробка передач, 16/8, двухрежимная, с автоматическим силовым переключением передач внутри режима. Ведущие мосты с блокировкой дифференциалов, передний мост подрессорен. Гидросистема рабочего оборудования 180 л/мин. Заднее навесное устройство кат. III по ГОСТ 10677-2001, </a:t>
                      </a:r>
                      <a:r>
                        <a:rPr lang="ru-RU" sz="100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мультилифт</a:t>
                      </a:r>
                      <a:r>
                        <a:rPr lang="ru-RU" sz="10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 ТСУ-3-К (крюк), с ТСУ-3-В (вилка). Шины 23,1R26. Оборудование и сервис онлайн-мониторинга работы трактора. Комбинированная тормозная система. / КП25114Т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11 110 300</a:t>
                      </a:r>
                    </a:p>
                  </a:txBody>
                  <a:tcPr marL="56474" marR="56474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688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К-530Т</a:t>
                      </a:r>
                    </a:p>
                  </a:txBody>
                  <a:tcPr marL="56474" marR="56474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300 </a:t>
                      </a:r>
                    </a:p>
                  </a:txBody>
                  <a:tcPr marL="56474" marR="56474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Колесный сельскохозяйственный трактор марка "</a:t>
                      </a:r>
                      <a:r>
                        <a:rPr lang="ru-RU" sz="100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Кировец</a:t>
                      </a:r>
                      <a:r>
                        <a:rPr lang="ru-RU" sz="10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 тип К-5Т</a:t>
                      </a:r>
                      <a:r>
                        <a:rPr lang="ru-RU" sz="1000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вариант К-530Т в комплектации: Двигатель ЯМЗ-53715-10, 300 </a:t>
                      </a:r>
                      <a:r>
                        <a:rPr lang="ru-RU" sz="100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л.с</a:t>
                      </a:r>
                      <a:r>
                        <a:rPr lang="ru-RU" sz="10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Коробка передач, 16/8,</a:t>
                      </a:r>
                      <a:r>
                        <a:rPr lang="ru-RU" sz="1000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четырех</a:t>
                      </a:r>
                      <a:r>
                        <a:rPr lang="ru-RU" sz="10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режимная, с автоматическим силовым переключением передач внутри режима. Ведущие мосты с блокировкой дифференциалов, подрессоренный</a:t>
                      </a:r>
                      <a:r>
                        <a:rPr lang="ru-RU" sz="1000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передний </a:t>
                      </a:r>
                      <a:r>
                        <a:rPr lang="ru-RU" sz="10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мост. Гидросистема рабочего оборудования. Заднее навесное устройство кат. III по ГОСТ 10677-2001, </a:t>
                      </a:r>
                      <a:r>
                        <a:rPr lang="ru-RU" sz="100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мультилифт</a:t>
                      </a:r>
                      <a:r>
                        <a:rPr lang="ru-RU" sz="10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 ТСУ-3-К (крюк), с ТСУ-3-В (вилка). Оборудование и сервис онлайн-мониторинга работы трактора. Комбинированная тормозная система. Шины 600/65</a:t>
                      </a:r>
                      <a:r>
                        <a:rPr lang="en-US" sz="10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R34 </a:t>
                      </a:r>
                      <a:r>
                        <a:rPr lang="ru-RU" sz="10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 КП</a:t>
                      </a:r>
                      <a:r>
                        <a:rPr lang="en-US" sz="10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30114</a:t>
                      </a:r>
                      <a:r>
                        <a:rPr lang="ru-RU" sz="10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11 066 800</a:t>
                      </a:r>
                    </a:p>
                  </a:txBody>
                  <a:tcPr marL="56474" marR="56474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07" y="4551390"/>
            <a:ext cx="3128612" cy="20857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336" y="4551389"/>
            <a:ext cx="3128612" cy="20857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565" y="4551389"/>
            <a:ext cx="3128612" cy="208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20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7962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054742" y="-77003"/>
            <a:ext cx="4004109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chemeClr val="bg1"/>
              </a:solidFill>
              <a:latin typeface="Roboto"/>
            </a:endParaRPr>
          </a:p>
          <a:p>
            <a:endParaRPr lang="ru-RU" dirty="0">
              <a:solidFill>
                <a:schemeClr val="bg1"/>
              </a:solidFill>
              <a:latin typeface="Roboto"/>
            </a:endParaRPr>
          </a:p>
          <a:p>
            <a:r>
              <a:rPr lang="ru-RU" dirty="0">
                <a:solidFill>
                  <a:schemeClr val="bg1"/>
                </a:solidFill>
                <a:latin typeface="Roboto"/>
              </a:rPr>
              <a:t>Для обеспечения доступности сельскохозяйственной техники работают механизмы ценового стимулирования продаж:</a:t>
            </a:r>
          </a:p>
          <a:p>
            <a:endParaRPr lang="ru-RU" dirty="0">
              <a:solidFill>
                <a:schemeClr val="bg1"/>
              </a:solidFill>
              <a:latin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Roboto"/>
              </a:rPr>
              <a:t>бонусные программы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chemeClr val="bg1"/>
              </a:solidFill>
              <a:latin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Roboto"/>
              </a:rPr>
              <a:t>льготное кредитование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chemeClr val="bg1"/>
              </a:solidFill>
              <a:latin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Roboto"/>
              </a:rPr>
              <a:t>акции, скидки</a:t>
            </a:r>
          </a:p>
          <a:p>
            <a:endParaRPr lang="ru-RU" dirty="0">
              <a:solidFill>
                <a:schemeClr val="bg1"/>
              </a:solidFill>
              <a:latin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Roboto"/>
              </a:rPr>
              <a:t>индивидуальные ценовые предложения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chemeClr val="bg1"/>
              </a:solidFill>
              <a:latin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Roboto"/>
              </a:rPr>
              <a:t>кредитные продукты банков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chemeClr val="bg1"/>
              </a:solidFill>
              <a:latin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Roboto"/>
              </a:rPr>
              <a:t>коммерческий лизинг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chemeClr val="bg1"/>
              </a:solidFill>
              <a:latin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Roboto"/>
              </a:rPr>
              <a:t>АО «</a:t>
            </a:r>
            <a:r>
              <a:rPr lang="ru-RU" dirty="0" err="1">
                <a:solidFill>
                  <a:schemeClr val="bg1"/>
                </a:solidFill>
                <a:latin typeface="Roboto"/>
              </a:rPr>
              <a:t>Росагролизинг</a:t>
            </a:r>
            <a:r>
              <a:rPr lang="ru-RU" dirty="0">
                <a:solidFill>
                  <a:schemeClr val="bg1"/>
                </a:solidFill>
                <a:latin typeface="Roboto"/>
              </a:rPr>
              <a:t>».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chemeClr val="bg1"/>
              </a:solidFill>
              <a:latin typeface="Roboto"/>
            </a:endParaRPr>
          </a:p>
          <a:p>
            <a:endParaRPr lang="ru-RU" dirty="0">
              <a:solidFill>
                <a:schemeClr val="bg1"/>
              </a:solidFill>
              <a:latin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chemeClr val="bg1"/>
              </a:solidFill>
              <a:latin typeface="Roboto"/>
            </a:endParaRPr>
          </a:p>
          <a:p>
            <a:endParaRPr lang="ru-RU" dirty="0">
              <a:solidFill>
                <a:schemeClr val="bg1"/>
              </a:solidFill>
              <a:latin typeface="Roboto"/>
            </a:endParaRPr>
          </a:p>
          <a:p>
            <a:endParaRPr lang="ru-RU" dirty="0">
              <a:solidFill>
                <a:schemeClr val="bg1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47806410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790299" y="279133"/>
            <a:ext cx="8807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2000" b="1" dirty="0">
                <a:solidFill>
                  <a:schemeClr val="bg1"/>
                </a:solidFill>
                <a:latin typeface="Roboto"/>
              </a:rPr>
              <a:t>Субсидия на технику КИРОВЕЦ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83" y="1145407"/>
            <a:ext cx="5190423" cy="346028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93857" y="1582886"/>
            <a:ext cx="52794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Roboto"/>
              </a:rPr>
              <a:t>В соответствии с Правилами предоставления субсидий, утвержденными постановлением Правительства Российской Федерации от 27 декабря 2012 года  №1432 АО «Петербургский тракторный завод» реализует сельскохозяйственные тракторы КИРОВЕЦ покупателям со скидкой.</a:t>
            </a:r>
          </a:p>
          <a:p>
            <a:endParaRPr lang="ru-RU" dirty="0">
              <a:solidFill>
                <a:schemeClr val="bg1"/>
              </a:solidFill>
              <a:latin typeface="Roboto"/>
            </a:endParaRPr>
          </a:p>
          <a:p>
            <a:r>
              <a:rPr lang="ru-RU" dirty="0">
                <a:solidFill>
                  <a:schemeClr val="bg1"/>
                </a:solidFill>
                <a:latin typeface="Roboto"/>
              </a:rPr>
              <a:t>В Пензенской области скидка – 10%.</a:t>
            </a:r>
          </a:p>
        </p:txBody>
      </p:sp>
    </p:spTree>
    <p:extLst>
      <p:ext uri="{BB962C8B-B14F-4D97-AF65-F5344CB8AC3E}">
        <p14:creationId xmlns:p14="http://schemas.microsoft.com/office/powerpoint/2010/main" val="103554450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2148644-FB87-4E5B-9D69-2AB029456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39" y="191804"/>
            <a:ext cx="10515600" cy="749969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ООО «ПАК» – официальный сервисный центр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348BE10B-C147-4359-862E-CA5584155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1015" y="1218432"/>
            <a:ext cx="6410424" cy="5261870"/>
          </a:xfrm>
        </p:spPr>
        <p:txBody>
          <a:bodyPr>
            <a:normAutofit fontScale="92500" lnSpcReduction="20000"/>
          </a:bodyPr>
          <a:lstStyle/>
          <a:p>
            <a:r>
              <a:rPr lang="ru-RU" sz="2000" dirty="0">
                <a:solidFill>
                  <a:schemeClr val="bg1"/>
                </a:solidFill>
                <a:latin typeface="Roboto"/>
              </a:rPr>
              <a:t>широкий спектр услуг по сервисному обслуживанию сельскохозяйственной техники</a:t>
            </a:r>
          </a:p>
          <a:p>
            <a:endParaRPr lang="ru-RU" sz="2000" dirty="0">
              <a:solidFill>
                <a:schemeClr val="bg1"/>
              </a:solidFill>
              <a:latin typeface="Roboto"/>
            </a:endParaRPr>
          </a:p>
          <a:p>
            <a:r>
              <a:rPr lang="ru-RU" sz="2000" dirty="0">
                <a:solidFill>
                  <a:schemeClr val="bg1"/>
                </a:solidFill>
                <a:latin typeface="Roboto"/>
              </a:rPr>
              <a:t>цех ремонта агрегатов тракторов </a:t>
            </a:r>
            <a:r>
              <a:rPr lang="ru-RU" sz="2000" dirty="0" err="1">
                <a:solidFill>
                  <a:schemeClr val="bg1"/>
                </a:solidFill>
                <a:latin typeface="Roboto"/>
              </a:rPr>
              <a:t>Кировец</a:t>
            </a:r>
            <a:r>
              <a:rPr lang="ru-RU" sz="2000" dirty="0">
                <a:solidFill>
                  <a:schemeClr val="bg1"/>
                </a:solidFill>
                <a:latin typeface="Roboto"/>
              </a:rPr>
              <a:t>: двигатели, КПП, мосты</a:t>
            </a:r>
          </a:p>
          <a:p>
            <a:endParaRPr lang="ru-RU" sz="2000" dirty="0">
              <a:solidFill>
                <a:schemeClr val="bg1"/>
              </a:solidFill>
              <a:latin typeface="Roboto"/>
            </a:endParaRPr>
          </a:p>
          <a:p>
            <a:r>
              <a:rPr lang="ru-RU" sz="2000" dirty="0">
                <a:solidFill>
                  <a:schemeClr val="bg1"/>
                </a:solidFill>
                <a:latin typeface="Roboto"/>
              </a:rPr>
              <a:t>предпродажная подготовка, гарантийное и </a:t>
            </a:r>
            <a:r>
              <a:rPr lang="ru-RU" sz="2000" dirty="0" err="1">
                <a:solidFill>
                  <a:schemeClr val="bg1"/>
                </a:solidFill>
                <a:latin typeface="Roboto"/>
              </a:rPr>
              <a:t>постгарантийное</a:t>
            </a:r>
            <a:r>
              <a:rPr lang="ru-RU" sz="2000" dirty="0">
                <a:solidFill>
                  <a:schemeClr val="bg1"/>
                </a:solidFill>
                <a:latin typeface="Roboto"/>
              </a:rPr>
              <a:t> обслуживание силами собственной сервисной службы</a:t>
            </a:r>
          </a:p>
          <a:p>
            <a:endParaRPr lang="ru-RU" sz="2000" dirty="0">
              <a:solidFill>
                <a:schemeClr val="bg1"/>
              </a:solidFill>
              <a:latin typeface="Roboto"/>
            </a:endParaRPr>
          </a:p>
          <a:p>
            <a:r>
              <a:rPr lang="ru-RU" sz="2000" dirty="0">
                <a:solidFill>
                  <a:schemeClr val="bg1"/>
                </a:solidFill>
                <a:latin typeface="Roboto"/>
              </a:rPr>
              <a:t>гарантийный парк тракторов на начало 2024 года - 80 единиц</a:t>
            </a:r>
          </a:p>
          <a:p>
            <a:endParaRPr lang="ru-RU" sz="2000" dirty="0">
              <a:solidFill>
                <a:schemeClr val="bg1"/>
              </a:solidFill>
              <a:latin typeface="Roboto"/>
            </a:endParaRPr>
          </a:p>
          <a:p>
            <a:r>
              <a:rPr lang="ru-RU" sz="2000" dirty="0">
                <a:solidFill>
                  <a:schemeClr val="bg1"/>
                </a:solidFill>
                <a:latin typeface="Roboto"/>
              </a:rPr>
              <a:t>оперативный склад запасных частей</a:t>
            </a:r>
          </a:p>
          <a:p>
            <a:endParaRPr lang="ru-RU" sz="2000" dirty="0">
              <a:solidFill>
                <a:schemeClr val="bg1"/>
              </a:solidFill>
              <a:latin typeface="Roboto"/>
            </a:endParaRPr>
          </a:p>
          <a:p>
            <a:r>
              <a:rPr lang="ru-RU" sz="2000" dirty="0">
                <a:solidFill>
                  <a:schemeClr val="bg1"/>
                </a:solidFill>
                <a:latin typeface="Roboto"/>
              </a:rPr>
              <a:t>сотрудники сервисной службы проходят регулярное обучение на базе АО «Петербургский тракторный завод»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62" y="1218432"/>
            <a:ext cx="3702713" cy="25062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61" y="4001294"/>
            <a:ext cx="3702713" cy="246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9605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7826865"/>
              </p:ext>
            </p:extLst>
          </p:nvPr>
        </p:nvGraphicFramePr>
        <p:xfrm>
          <a:off x="697117" y="470780"/>
          <a:ext cx="10891319" cy="6074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6524006"/>
              </p:ext>
            </p:extLst>
          </p:nvPr>
        </p:nvGraphicFramePr>
        <p:xfrm>
          <a:off x="1277004" y="1299412"/>
          <a:ext cx="9541791" cy="4846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319137" y="625641"/>
            <a:ext cx="5457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РЕМОНТНОЕ ПРОИЗВОДСТВО</a:t>
            </a:r>
          </a:p>
        </p:txBody>
      </p:sp>
    </p:spTree>
    <p:extLst>
      <p:ext uri="{BB962C8B-B14F-4D97-AF65-F5344CB8AC3E}">
        <p14:creationId xmlns:p14="http://schemas.microsoft.com/office/powerpoint/2010/main" val="3562172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>
            <a:extLst>
              <a:ext uri="{FF2B5EF4-FFF2-40B4-BE49-F238E27FC236}">
                <a16:creationId xmlns:a16="http://schemas.microsoft.com/office/drawing/2014/main" id="{02148644-FB87-4E5B-9D69-2AB029456967}"/>
              </a:ext>
            </a:extLst>
          </p:cNvPr>
          <p:cNvSpPr txBox="1">
            <a:spLocks/>
          </p:cNvSpPr>
          <p:nvPr/>
        </p:nvSpPr>
        <p:spPr>
          <a:xfrm>
            <a:off x="1005839" y="191804"/>
            <a:ext cx="10515600" cy="74996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ООО «ПАК» – официальный сервисный центр</a:t>
            </a:r>
            <a:r>
              <a:rPr lang="en-US" sz="2800" b="1" dirty="0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 </a:t>
            </a:r>
            <a:r>
              <a:rPr lang="ru-RU" sz="2800" b="1" dirty="0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КИРОВЕЦ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31" y="1126155"/>
            <a:ext cx="4728411" cy="31522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36656" y="1116529"/>
            <a:ext cx="578478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Roboto"/>
              </a:rPr>
              <a:t>Сокращенный срок гарантийного ремонта. Время возврата техники КИРОВЕЦ в строй – 24 часа, что серьезно экономит финансы в горячий полевой сезон.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chemeClr val="bg1"/>
              </a:solidFill>
              <a:latin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Roboto"/>
              </a:rPr>
              <a:t>Расширенная гарантия до 3 лет или 3000 </a:t>
            </a:r>
            <a:r>
              <a:rPr lang="ru-RU" dirty="0" err="1">
                <a:solidFill>
                  <a:schemeClr val="bg1"/>
                </a:solidFill>
                <a:latin typeface="Roboto"/>
              </a:rPr>
              <a:t>моточасов</a:t>
            </a:r>
            <a:r>
              <a:rPr lang="ru-RU" dirty="0">
                <a:solidFill>
                  <a:schemeClr val="bg1"/>
                </a:solidFill>
                <a:latin typeface="Roboto"/>
              </a:rPr>
              <a:t> на основные узлы трактора: коробку передач, ведущие мосты, двигатель, раму. В зависимости от того, что наступит раньше.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chemeClr val="bg1"/>
              </a:solidFill>
              <a:latin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Roboto"/>
              </a:rPr>
              <a:t>Оригинальные запасные части. АО «Петербургский тракторный завод» – предприятие полного цикла, соответственно, большинство узлов и деталей производится на заводе. Запасные части изготавливаются строго по технологии с контролем качества. Поэтому они идеально совместимы, а их ресурс и степень прочности в разы выше, чем у неоригинальных</a:t>
            </a:r>
          </a:p>
        </p:txBody>
      </p:sp>
    </p:spTree>
    <p:extLst>
      <p:ext uri="{BB962C8B-B14F-4D97-AF65-F5344CB8AC3E}">
        <p14:creationId xmlns:p14="http://schemas.microsoft.com/office/powerpoint/2010/main" val="28012589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his is your first text slide"/>
          <p:cNvSpPr txBox="1"/>
          <p:nvPr/>
        </p:nvSpPr>
        <p:spPr>
          <a:xfrm>
            <a:off x="1178724" y="238474"/>
            <a:ext cx="9791113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6000" cap="all">
                <a:solidFill>
                  <a:srgbClr val="000001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rPr lang="ru-RU" sz="2400" b="1" dirty="0">
                <a:solidFill>
                  <a:srgbClr val="FFFFFF"/>
                </a:solidFill>
                <a:latin typeface="Roboto" panose="02000000000000000000"/>
              </a:rPr>
              <a:t>ООО «ПАК» является официальным представителем   </a:t>
            </a:r>
            <a:r>
              <a:rPr lang="ru-RU" sz="2400" b="1" dirty="0">
                <a:solidFill>
                  <a:schemeClr val="bg1"/>
                </a:solidFill>
                <a:latin typeface="Roboto" panose="02000000000000000000"/>
              </a:rPr>
              <a:t>торговых марок </a:t>
            </a:r>
            <a:r>
              <a:rPr lang="ru-RU" sz="2400" b="1" dirty="0">
                <a:solidFill>
                  <a:srgbClr val="FFFFFF"/>
                </a:solidFill>
                <a:latin typeface="Roboto" panose="02000000000000000000"/>
              </a:rPr>
              <a:t>отечественного и зарубежного производства</a:t>
            </a:r>
            <a:endParaRPr sz="2400" b="1" dirty="0">
              <a:solidFill>
                <a:schemeClr val="accent1"/>
              </a:solidFill>
              <a:latin typeface="Roboto" panose="0200000000000000000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3137" y="1742173"/>
            <a:ext cx="833547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Roboto"/>
              </a:rPr>
              <a:t>АО «Петербургский тракторный завод»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Roboto"/>
              </a:rPr>
              <a:t>ОАО «МТЗ»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Roboto"/>
              </a:rPr>
              <a:t>АО «</a:t>
            </a:r>
            <a:r>
              <a:rPr lang="ru-RU" dirty="0" err="1">
                <a:solidFill>
                  <a:schemeClr val="bg1"/>
                </a:solidFill>
                <a:latin typeface="Roboto"/>
              </a:rPr>
              <a:t>Белинсксельмаш</a:t>
            </a:r>
            <a:r>
              <a:rPr lang="ru-RU" dirty="0">
                <a:solidFill>
                  <a:schemeClr val="bg1"/>
                </a:solidFill>
                <a:latin typeface="Roboto"/>
              </a:rPr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Roboto"/>
              </a:rPr>
              <a:t>Холдинг «АМКОДОР»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Roboto"/>
              </a:rPr>
              <a:t>ООО «</a:t>
            </a:r>
            <a:r>
              <a:rPr lang="ru-RU" dirty="0" err="1">
                <a:solidFill>
                  <a:schemeClr val="bg1"/>
                </a:solidFill>
                <a:latin typeface="Roboto"/>
              </a:rPr>
              <a:t>Промзапчасть</a:t>
            </a:r>
            <a:r>
              <a:rPr lang="ru-RU" dirty="0">
                <a:solidFill>
                  <a:schemeClr val="bg1"/>
                </a:solidFill>
                <a:latin typeface="Roboto"/>
              </a:rPr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Roboto"/>
              </a:rPr>
              <a:t>ООО «</a:t>
            </a:r>
            <a:r>
              <a:rPr lang="ru-RU" dirty="0" err="1">
                <a:solidFill>
                  <a:schemeClr val="bg1"/>
                </a:solidFill>
                <a:latin typeface="Roboto"/>
              </a:rPr>
              <a:t>Лилиани</a:t>
            </a:r>
            <a:r>
              <a:rPr lang="ru-RU" dirty="0">
                <a:solidFill>
                  <a:schemeClr val="bg1"/>
                </a:solidFill>
                <a:latin typeface="Roboto"/>
              </a:rPr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Roboto"/>
              </a:rPr>
              <a:t>ООО «ПО «</a:t>
            </a:r>
            <a:r>
              <a:rPr lang="ru-RU" dirty="0" err="1">
                <a:solidFill>
                  <a:schemeClr val="bg1"/>
                </a:solidFill>
                <a:latin typeface="Roboto"/>
              </a:rPr>
              <a:t>Сэлфорд</a:t>
            </a:r>
            <a:r>
              <a:rPr lang="ru-RU" dirty="0">
                <a:solidFill>
                  <a:schemeClr val="bg1"/>
                </a:solidFill>
                <a:latin typeface="Roboto"/>
              </a:rPr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Roboto"/>
              </a:rPr>
              <a:t>ООО «Большая Земля»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Roboto"/>
              </a:rPr>
              <a:t>Завод ООО СП «</a:t>
            </a:r>
            <a:r>
              <a:rPr lang="ru-RU" dirty="0" err="1">
                <a:solidFill>
                  <a:schemeClr val="bg1"/>
                </a:solidFill>
                <a:latin typeface="Roboto"/>
              </a:rPr>
              <a:t>Унисибмаш</a:t>
            </a:r>
            <a:r>
              <a:rPr lang="ru-RU" dirty="0">
                <a:solidFill>
                  <a:schemeClr val="bg1"/>
                </a:solidFill>
                <a:latin typeface="Roboto"/>
              </a:rPr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Roboto"/>
              </a:rPr>
              <a:t>ООО «</a:t>
            </a:r>
            <a:r>
              <a:rPr lang="ru-RU" dirty="0" err="1">
                <a:solidFill>
                  <a:schemeClr val="bg1"/>
                </a:solidFill>
                <a:latin typeface="Roboto"/>
              </a:rPr>
              <a:t>Волгаагромаш</a:t>
            </a:r>
            <a:r>
              <a:rPr lang="ru-RU" dirty="0">
                <a:solidFill>
                  <a:schemeClr val="bg1"/>
                </a:solidFill>
                <a:latin typeface="Roboto"/>
              </a:rPr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Roboto"/>
              </a:rPr>
              <a:t>ООО «</a:t>
            </a:r>
            <a:r>
              <a:rPr lang="ru-RU" dirty="0" err="1">
                <a:solidFill>
                  <a:schemeClr val="bg1"/>
                </a:solidFill>
                <a:latin typeface="Roboto"/>
              </a:rPr>
              <a:t>Смолсельмаш</a:t>
            </a:r>
            <a:r>
              <a:rPr lang="ru-RU" dirty="0">
                <a:solidFill>
                  <a:schemeClr val="bg1"/>
                </a:solidFill>
                <a:latin typeface="Roboto"/>
              </a:rPr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Roboto"/>
              </a:rPr>
              <a:t>ООО «</a:t>
            </a:r>
            <a:r>
              <a:rPr lang="ru-RU" dirty="0" err="1">
                <a:solidFill>
                  <a:schemeClr val="bg1"/>
                </a:solidFill>
                <a:latin typeface="Roboto"/>
              </a:rPr>
              <a:t>Сельхозмаш</a:t>
            </a:r>
            <a:r>
              <a:rPr lang="ru-RU" dirty="0">
                <a:solidFill>
                  <a:schemeClr val="bg1"/>
                </a:solidFill>
                <a:latin typeface="Roboto"/>
              </a:rPr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Roboto"/>
              </a:rPr>
              <a:t>ЗАО «КОМЗ-Экспорт»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Roboto"/>
              </a:rPr>
              <a:t>ПГ «ЮМЗ»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860849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>
            <a:extLst>
              <a:ext uri="{FF2B5EF4-FFF2-40B4-BE49-F238E27FC236}">
                <a16:creationId xmlns:a16="http://schemas.microsoft.com/office/drawing/2014/main" id="{02148644-FB87-4E5B-9D69-2AB029456967}"/>
              </a:ext>
            </a:extLst>
          </p:cNvPr>
          <p:cNvSpPr txBox="1">
            <a:spLocks/>
          </p:cNvSpPr>
          <p:nvPr/>
        </p:nvSpPr>
        <p:spPr>
          <a:xfrm>
            <a:off x="1005839" y="191804"/>
            <a:ext cx="10515600" cy="749969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ООО «ПАК» – </a:t>
            </a:r>
            <a:r>
              <a:rPr lang="ru-RU" sz="2800" b="1" dirty="0" err="1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мультибрендовая</a:t>
            </a:r>
            <a:r>
              <a:rPr lang="ru-RU" sz="2800" b="1" dirty="0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 компания: </a:t>
            </a:r>
            <a:r>
              <a:rPr lang="ru-RU" sz="2800" b="1" dirty="0">
                <a:solidFill>
                  <a:schemeClr val="bg1"/>
                </a:solidFill>
                <a:latin typeface="Roboto"/>
                <a:ea typeface="+mn-ea"/>
                <a:cs typeface="+mn-cs"/>
              </a:rPr>
              <a:t>«МТЗ-ХОЛДИНГ»</a:t>
            </a:r>
          </a:p>
          <a:p>
            <a:pPr algn="ctr"/>
            <a:endParaRPr lang="ru-RU" sz="2800" b="1" dirty="0">
              <a:solidFill>
                <a:schemeClr val="bg1"/>
              </a:solidFill>
              <a:latin typeface="Roboto"/>
              <a:ea typeface="+mn-ea"/>
              <a:cs typeface="+mn-cs"/>
              <a:sym typeface="Impac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11" y="3811603"/>
            <a:ext cx="4309713" cy="28731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12" y="760395"/>
            <a:ext cx="4309712" cy="28731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44152" y="760395"/>
            <a:ext cx="6073541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Roboto"/>
              </a:rPr>
              <a:t>Входит в первую десятку крупнейших производителей сельскохозяйственной техники в мире.</a:t>
            </a:r>
          </a:p>
          <a:p>
            <a:endParaRPr lang="ru-RU" dirty="0">
              <a:solidFill>
                <a:schemeClr val="bg1"/>
              </a:solidFill>
              <a:latin typeface="Roboto"/>
            </a:endParaRPr>
          </a:p>
          <a:p>
            <a:r>
              <a:rPr lang="ru-RU" dirty="0">
                <a:solidFill>
                  <a:schemeClr val="bg1"/>
                </a:solidFill>
                <a:latin typeface="Roboto"/>
              </a:rPr>
              <a:t>ОАО «МТЗ»:</a:t>
            </a:r>
          </a:p>
          <a:p>
            <a:endParaRPr lang="ru-RU" dirty="0">
              <a:solidFill>
                <a:schemeClr val="bg1"/>
              </a:solidFill>
              <a:latin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Roboto"/>
              </a:rPr>
              <a:t>работает более 16000 человек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chemeClr val="bg1"/>
              </a:solidFill>
              <a:latin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Roboto"/>
              </a:rPr>
              <a:t>производится техника от 9 </a:t>
            </a:r>
            <a:r>
              <a:rPr lang="ru-RU" dirty="0" err="1">
                <a:solidFill>
                  <a:schemeClr val="bg1"/>
                </a:solidFill>
                <a:latin typeface="Roboto"/>
              </a:rPr>
              <a:t>л.с</a:t>
            </a:r>
            <a:r>
              <a:rPr lang="ru-RU" dirty="0">
                <a:solidFill>
                  <a:schemeClr val="bg1"/>
                </a:solidFill>
                <a:latin typeface="Roboto"/>
              </a:rPr>
              <a:t>. до 350 </a:t>
            </a:r>
            <a:r>
              <a:rPr lang="ru-RU" dirty="0" err="1">
                <a:solidFill>
                  <a:schemeClr val="bg1"/>
                </a:solidFill>
                <a:latin typeface="Roboto"/>
              </a:rPr>
              <a:t>л.с</a:t>
            </a:r>
            <a:r>
              <a:rPr lang="ru-RU" dirty="0">
                <a:solidFill>
                  <a:schemeClr val="bg1"/>
                </a:solidFill>
                <a:latin typeface="Roboto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chemeClr val="bg1"/>
              </a:solidFill>
              <a:latin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Roboto"/>
              </a:rPr>
              <a:t>за время работы произведено более 4 млн тракторов.</a:t>
            </a:r>
          </a:p>
          <a:p>
            <a:endParaRPr lang="ru-RU" dirty="0">
              <a:solidFill>
                <a:schemeClr val="bg1"/>
              </a:solidFill>
              <a:latin typeface="Roboto"/>
            </a:endParaRPr>
          </a:p>
          <a:p>
            <a:r>
              <a:rPr lang="ru-RU" dirty="0">
                <a:solidFill>
                  <a:schemeClr val="bg1"/>
                </a:solidFill>
                <a:latin typeface="Roboto"/>
              </a:rPr>
              <a:t>ТПК МТЗ-Татарстан – собственное сборочное производство тракторной техники, полный спектр услуг сервисного обслуживания.</a:t>
            </a:r>
          </a:p>
          <a:p>
            <a:endParaRPr lang="ru-RU" dirty="0">
              <a:solidFill>
                <a:schemeClr val="bg1"/>
              </a:solidFill>
              <a:latin typeface="Roboto"/>
            </a:endParaRPr>
          </a:p>
          <a:p>
            <a:r>
              <a:rPr lang="ru-RU" dirty="0">
                <a:solidFill>
                  <a:schemeClr val="bg1"/>
                </a:solidFill>
                <a:latin typeface="Roboto"/>
              </a:rPr>
              <a:t>На территории РФ ТПК МТЗ-Татарстан на сегодняшний день произвела более 158,5 тыс. тракторов, более 2000 экскаваторов. Дилерская сеть – 25 дилеров в РФ.</a:t>
            </a:r>
          </a:p>
          <a:p>
            <a:endParaRPr lang="ru-RU" dirty="0">
              <a:solidFill>
                <a:schemeClr val="bg1"/>
              </a:solidFill>
              <a:latin typeface="Roboto"/>
            </a:endParaRPr>
          </a:p>
          <a:p>
            <a:endParaRPr lang="ru-RU" dirty="0">
              <a:solidFill>
                <a:schemeClr val="bg1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52762233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93533" y="269507"/>
            <a:ext cx="10250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Roboto"/>
              </a:rPr>
              <a:t>СЕРТИФИКАТ ДИЛЕРА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03183" y="1040670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Roboto"/>
              </a:rPr>
              <a:t>ООО «ПАК» – официальный дилерский и сервисный центр АО «Петербургский тракторный завод».</a:t>
            </a:r>
          </a:p>
          <a:p>
            <a:endParaRPr lang="ru-RU" dirty="0">
              <a:solidFill>
                <a:schemeClr val="bg1"/>
              </a:solidFill>
              <a:latin typeface="Roboto"/>
            </a:endParaRPr>
          </a:p>
          <a:p>
            <a:r>
              <a:rPr lang="ru-RU" dirty="0">
                <a:solidFill>
                  <a:schemeClr val="bg1"/>
                </a:solidFill>
                <a:latin typeface="Roboto"/>
              </a:rPr>
              <a:t>ООО «ПАК» – </a:t>
            </a:r>
            <a:r>
              <a:rPr lang="ru-RU" dirty="0" err="1">
                <a:solidFill>
                  <a:schemeClr val="bg1"/>
                </a:solidFill>
                <a:latin typeface="Roboto"/>
              </a:rPr>
              <a:t>мультибрендовая</a:t>
            </a:r>
            <a:r>
              <a:rPr lang="ru-RU" dirty="0">
                <a:solidFill>
                  <a:schemeClr val="bg1"/>
                </a:solidFill>
                <a:latin typeface="Roboto"/>
              </a:rPr>
              <a:t> компания. 80% в портфеле дилера принадлежит торговой марке КИРОВЕЦ.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493" y="851025"/>
            <a:ext cx="3995909" cy="565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5020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>
            <a:extLst>
              <a:ext uri="{FF2B5EF4-FFF2-40B4-BE49-F238E27FC236}">
                <a16:creationId xmlns:a16="http://schemas.microsoft.com/office/drawing/2014/main" id="{02148644-FB87-4E5B-9D69-2AB029456967}"/>
              </a:ext>
            </a:extLst>
          </p:cNvPr>
          <p:cNvSpPr txBox="1">
            <a:spLocks/>
          </p:cNvSpPr>
          <p:nvPr/>
        </p:nvSpPr>
        <p:spPr>
          <a:xfrm>
            <a:off x="1005839" y="336183"/>
            <a:ext cx="10515600" cy="749969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ООО «ПАК» – </a:t>
            </a:r>
            <a:r>
              <a:rPr lang="ru-RU" sz="2800" b="1" dirty="0" err="1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мультибрендовая</a:t>
            </a:r>
            <a:r>
              <a:rPr lang="ru-RU" sz="2800" b="1" dirty="0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 компания: </a:t>
            </a:r>
            <a:r>
              <a:rPr lang="ru-RU" sz="2800" b="1" dirty="0">
                <a:solidFill>
                  <a:schemeClr val="bg1"/>
                </a:solidFill>
                <a:latin typeface="Roboto"/>
                <a:ea typeface="+mn-ea"/>
                <a:cs typeface="+mn-cs"/>
              </a:rPr>
              <a:t>«МТЗ-ХОЛДИНГ»</a:t>
            </a:r>
          </a:p>
          <a:p>
            <a:pPr algn="ctr"/>
            <a:endParaRPr lang="ru-RU" sz="2800" b="1" dirty="0">
              <a:solidFill>
                <a:schemeClr val="bg1"/>
              </a:solidFill>
              <a:latin typeface="Roboto"/>
              <a:ea typeface="+mn-ea"/>
              <a:cs typeface="+mn-cs"/>
              <a:sym typeface="Impac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739" y="1086152"/>
            <a:ext cx="3813997" cy="53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68270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>
            <a:extLst>
              <a:ext uri="{FF2B5EF4-FFF2-40B4-BE49-F238E27FC236}">
                <a16:creationId xmlns:a16="http://schemas.microsoft.com/office/drawing/2014/main" id="{02148644-FB87-4E5B-9D69-2AB029456967}"/>
              </a:ext>
            </a:extLst>
          </p:cNvPr>
          <p:cNvSpPr txBox="1">
            <a:spLocks/>
          </p:cNvSpPr>
          <p:nvPr/>
        </p:nvSpPr>
        <p:spPr>
          <a:xfrm>
            <a:off x="1005839" y="191804"/>
            <a:ext cx="10515600" cy="876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ООО «ПАК» – </a:t>
            </a:r>
            <a:r>
              <a:rPr lang="ru-RU" sz="2400" b="1" dirty="0" err="1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мультибрендовая</a:t>
            </a:r>
            <a:r>
              <a:rPr lang="ru-RU" sz="2400" b="1" dirty="0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 компания: БЕЛИНСКСЕЛЬМАШ</a:t>
            </a:r>
            <a:endParaRPr lang="ru-RU" sz="2400" b="1" dirty="0">
              <a:solidFill>
                <a:schemeClr val="bg1"/>
              </a:solidFill>
              <a:latin typeface="Roboto"/>
              <a:ea typeface="+mn-ea"/>
              <a:cs typeface="+mn-cs"/>
            </a:endParaRPr>
          </a:p>
          <a:p>
            <a:pPr algn="ctr"/>
            <a:endParaRPr lang="ru-RU" sz="2800" b="1" dirty="0">
              <a:solidFill>
                <a:schemeClr val="bg1"/>
              </a:solidFill>
              <a:latin typeface="Roboto"/>
              <a:ea typeface="+mn-ea"/>
              <a:cs typeface="+mn-cs"/>
              <a:sym typeface="Impac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34526" y="2034180"/>
            <a:ext cx="5698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Roboto"/>
              </a:rPr>
              <a:t>Компания является производителем посевной и  почвообрабатывающей техники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112" y="3635522"/>
            <a:ext cx="4597948" cy="30462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62" y="876891"/>
            <a:ext cx="4600262" cy="304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03973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>
            <a:extLst>
              <a:ext uri="{FF2B5EF4-FFF2-40B4-BE49-F238E27FC236}">
                <a16:creationId xmlns:a16="http://schemas.microsoft.com/office/drawing/2014/main" id="{02148644-FB87-4E5B-9D69-2AB029456967}"/>
              </a:ext>
            </a:extLst>
          </p:cNvPr>
          <p:cNvSpPr txBox="1">
            <a:spLocks/>
          </p:cNvSpPr>
          <p:nvPr/>
        </p:nvSpPr>
        <p:spPr>
          <a:xfrm>
            <a:off x="1044340" y="337633"/>
            <a:ext cx="10515600" cy="876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ООО «ПАК» – </a:t>
            </a:r>
            <a:r>
              <a:rPr lang="ru-RU" sz="2400" b="1" dirty="0" err="1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мультибрендовая</a:t>
            </a:r>
            <a:r>
              <a:rPr lang="ru-RU" sz="2400" b="1" dirty="0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 компания: БЕЛИНСКСЕЛЬМАШ</a:t>
            </a:r>
            <a:endParaRPr lang="ru-RU" sz="2400" b="1" dirty="0">
              <a:solidFill>
                <a:schemeClr val="bg1"/>
              </a:solidFill>
              <a:latin typeface="Roboto"/>
              <a:ea typeface="+mn-ea"/>
              <a:cs typeface="+mn-cs"/>
            </a:endParaRPr>
          </a:p>
          <a:p>
            <a:pPr algn="ctr"/>
            <a:endParaRPr lang="ru-RU" sz="2800" b="1" dirty="0">
              <a:solidFill>
                <a:schemeClr val="bg1"/>
              </a:solidFill>
              <a:latin typeface="Roboto"/>
              <a:ea typeface="+mn-ea"/>
              <a:cs typeface="+mn-cs"/>
              <a:sym typeface="Impac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316" y="952145"/>
            <a:ext cx="3913573" cy="553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7961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>
            <a:extLst>
              <a:ext uri="{FF2B5EF4-FFF2-40B4-BE49-F238E27FC236}">
                <a16:creationId xmlns:a16="http://schemas.microsoft.com/office/drawing/2014/main" id="{02148644-FB87-4E5B-9D69-2AB029456967}"/>
              </a:ext>
            </a:extLst>
          </p:cNvPr>
          <p:cNvSpPr txBox="1">
            <a:spLocks/>
          </p:cNvSpPr>
          <p:nvPr/>
        </p:nvSpPr>
        <p:spPr>
          <a:xfrm>
            <a:off x="1005839" y="191804"/>
            <a:ext cx="10515600" cy="57821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ООО «ПАК» – </a:t>
            </a:r>
            <a:r>
              <a:rPr lang="ru-RU" sz="2400" b="1" dirty="0" err="1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мультибрендовая</a:t>
            </a:r>
            <a:r>
              <a:rPr lang="ru-RU" sz="2400" b="1" dirty="0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 компания: холдинг АМКОДОР</a:t>
            </a:r>
            <a:endParaRPr lang="ru-RU" sz="2800" b="1" dirty="0">
              <a:solidFill>
                <a:schemeClr val="bg1"/>
              </a:solidFill>
              <a:latin typeface="Roboto"/>
              <a:ea typeface="+mn-ea"/>
              <a:cs typeface="+mn-cs"/>
              <a:sym typeface="Impac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49" y="770021"/>
            <a:ext cx="4266398" cy="28442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90148" y="1520792"/>
            <a:ext cx="63815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Roboto"/>
              </a:rPr>
              <a:t>«АМКОДОР» — это успешная международная многопрофильная компания. В составе холдинга — 30 юридических лиц, 22 завода, которые выпускают более 6500 наименований товарной продукции.</a:t>
            </a:r>
          </a:p>
          <a:p>
            <a:endParaRPr lang="ru-RU" dirty="0">
              <a:solidFill>
                <a:schemeClr val="bg1"/>
              </a:solidFill>
              <a:latin typeface="Roboto"/>
            </a:endParaRPr>
          </a:p>
          <a:p>
            <a:r>
              <a:rPr lang="ru-RU" dirty="0">
                <a:solidFill>
                  <a:schemeClr val="bg1"/>
                </a:solidFill>
                <a:latin typeface="Roboto"/>
              </a:rPr>
              <a:t>Предприятия холдинга расположены в Республике Беларусь, Российской Федерации и странах СНГ. В группе компаний выстроена </a:t>
            </a:r>
            <a:r>
              <a:rPr lang="ru-RU" dirty="0" err="1">
                <a:solidFill>
                  <a:schemeClr val="bg1"/>
                </a:solidFill>
                <a:latin typeface="Roboto"/>
              </a:rPr>
              <a:t>дивизиональная</a:t>
            </a:r>
            <a:r>
              <a:rPr lang="ru-RU" dirty="0">
                <a:solidFill>
                  <a:schemeClr val="bg1"/>
                </a:solidFill>
                <a:latin typeface="Roboto"/>
              </a:rPr>
              <a:t> система управления.</a:t>
            </a:r>
          </a:p>
          <a:p>
            <a:endParaRPr lang="ru-RU" dirty="0">
              <a:solidFill>
                <a:schemeClr val="bg1"/>
              </a:solidFill>
              <a:latin typeface="Roboto"/>
            </a:endParaRPr>
          </a:p>
          <a:p>
            <a:r>
              <a:rPr lang="ru-RU" dirty="0">
                <a:solidFill>
                  <a:schemeClr val="bg1"/>
                </a:solidFill>
                <a:latin typeface="Roboto"/>
              </a:rPr>
              <a:t>Дивизионы объединяют в себе предприятия по продуктовому принципу: Строительные машины, Лесные машины, Сельскохозяйственные машины, Коммунальные машины, Компоненты.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49" y="3804385"/>
            <a:ext cx="4266398" cy="284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02423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>
            <a:extLst>
              <a:ext uri="{FF2B5EF4-FFF2-40B4-BE49-F238E27FC236}">
                <a16:creationId xmlns:a16="http://schemas.microsoft.com/office/drawing/2014/main" id="{02148644-FB87-4E5B-9D69-2AB029456967}"/>
              </a:ext>
            </a:extLst>
          </p:cNvPr>
          <p:cNvSpPr txBox="1">
            <a:spLocks/>
          </p:cNvSpPr>
          <p:nvPr/>
        </p:nvSpPr>
        <p:spPr>
          <a:xfrm>
            <a:off x="1005839" y="191804"/>
            <a:ext cx="10515600" cy="57821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ООО «ПАК» – </a:t>
            </a:r>
            <a:r>
              <a:rPr lang="ru-RU" sz="2400" b="1" dirty="0" err="1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мультибрендовая</a:t>
            </a:r>
            <a:r>
              <a:rPr lang="ru-RU" sz="2400" b="1" dirty="0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 компания: холдинг АМКОДОР</a:t>
            </a:r>
            <a:endParaRPr lang="ru-RU" sz="2800" b="1" dirty="0">
              <a:solidFill>
                <a:schemeClr val="bg1"/>
              </a:solidFill>
              <a:latin typeface="Roboto"/>
              <a:ea typeface="+mn-ea"/>
              <a:cs typeface="+mn-cs"/>
              <a:sym typeface="Impac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639" y="1328924"/>
            <a:ext cx="6770620" cy="482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31557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>
            <a:extLst>
              <a:ext uri="{FF2B5EF4-FFF2-40B4-BE49-F238E27FC236}">
                <a16:creationId xmlns:a16="http://schemas.microsoft.com/office/drawing/2014/main" id="{02148644-FB87-4E5B-9D69-2AB029456967}"/>
              </a:ext>
            </a:extLst>
          </p:cNvPr>
          <p:cNvSpPr txBox="1">
            <a:spLocks/>
          </p:cNvSpPr>
          <p:nvPr/>
        </p:nvSpPr>
        <p:spPr>
          <a:xfrm>
            <a:off x="1005839" y="191804"/>
            <a:ext cx="10515600" cy="57821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ООО «ПАК» – </a:t>
            </a:r>
            <a:r>
              <a:rPr lang="ru-RU" sz="2400" b="1" dirty="0" err="1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мультибрендовая</a:t>
            </a:r>
            <a:r>
              <a:rPr lang="ru-RU" sz="2400" b="1" dirty="0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 компания: ПРОМАГРО</a:t>
            </a:r>
            <a:endParaRPr lang="ru-RU" sz="2800" b="1" dirty="0">
              <a:solidFill>
                <a:schemeClr val="bg1"/>
              </a:solidFill>
              <a:latin typeface="Roboto"/>
              <a:ea typeface="+mn-ea"/>
              <a:cs typeface="+mn-cs"/>
              <a:sym typeface="Impac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E8D4F6-A5CD-4B44-A6C8-2D086B6B9012}"/>
              </a:ext>
            </a:extLst>
          </p:cNvPr>
          <p:cNvSpPr txBox="1"/>
          <p:nvPr/>
        </p:nvSpPr>
        <p:spPr>
          <a:xfrm>
            <a:off x="6013414" y="1021340"/>
            <a:ext cx="5158401" cy="2308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Roboto"/>
              </a:rPr>
              <a:t>ООО «</a:t>
            </a:r>
            <a:r>
              <a:rPr lang="ru-RU" dirty="0" err="1">
                <a:solidFill>
                  <a:schemeClr val="bg1"/>
                </a:solidFill>
                <a:latin typeface="Roboto"/>
              </a:rPr>
              <a:t>ПромАгро</a:t>
            </a:r>
            <a:r>
              <a:rPr lang="ru-RU" dirty="0">
                <a:solidFill>
                  <a:schemeClr val="bg1"/>
                </a:solidFill>
                <a:latin typeface="Roboto"/>
              </a:rPr>
              <a:t>» является одним из лидеров России в сельскохозяйственном машиностроении. </a:t>
            </a:r>
          </a:p>
          <a:p>
            <a:endParaRPr lang="ru-RU" dirty="0">
              <a:solidFill>
                <a:schemeClr val="bg1"/>
              </a:solidFill>
              <a:latin typeface="Roboto"/>
            </a:endParaRPr>
          </a:p>
          <a:p>
            <a:r>
              <a:rPr lang="ru-RU" dirty="0">
                <a:solidFill>
                  <a:schemeClr val="bg1"/>
                </a:solidFill>
                <a:latin typeface="Roboto"/>
              </a:rPr>
              <a:t>Наладив выпуск конкурентоспособных почвообрабатывающих орудий, компания далеко продвинулась в области импортозамещения.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82" y="972151"/>
            <a:ext cx="4333916" cy="32485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639" y="3927492"/>
            <a:ext cx="4908176" cy="253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58873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>
            <a:extLst>
              <a:ext uri="{FF2B5EF4-FFF2-40B4-BE49-F238E27FC236}">
                <a16:creationId xmlns:a16="http://schemas.microsoft.com/office/drawing/2014/main" id="{02148644-FB87-4E5B-9D69-2AB029456967}"/>
              </a:ext>
            </a:extLst>
          </p:cNvPr>
          <p:cNvSpPr txBox="1">
            <a:spLocks/>
          </p:cNvSpPr>
          <p:nvPr/>
        </p:nvSpPr>
        <p:spPr>
          <a:xfrm>
            <a:off x="1015464" y="47425"/>
            <a:ext cx="10515600" cy="57821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ООО «ПАК» – </a:t>
            </a:r>
            <a:r>
              <a:rPr lang="ru-RU" sz="2400" b="1" dirty="0" err="1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мультибрендовая</a:t>
            </a:r>
            <a:r>
              <a:rPr lang="ru-RU" sz="2400" b="1" dirty="0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 компания: ЛИЛИАНИ</a:t>
            </a:r>
            <a:endParaRPr lang="ru-RU" sz="2800" b="1" dirty="0">
              <a:solidFill>
                <a:schemeClr val="bg1"/>
              </a:solidFill>
              <a:latin typeface="Roboto"/>
              <a:ea typeface="+mn-ea"/>
              <a:cs typeface="+mn-cs"/>
              <a:sym typeface="Impac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07" y="2136808"/>
            <a:ext cx="4235517" cy="28236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05137" y="625642"/>
            <a:ext cx="6978316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Roboto"/>
              </a:rPr>
              <a:t>«</a:t>
            </a:r>
            <a:r>
              <a:rPr lang="ru-RU" dirty="0" err="1">
                <a:solidFill>
                  <a:schemeClr val="bg1"/>
                </a:solidFill>
                <a:latin typeface="Roboto"/>
              </a:rPr>
              <a:t>Лилиани</a:t>
            </a:r>
            <a:r>
              <a:rPr lang="ru-RU" dirty="0">
                <a:solidFill>
                  <a:schemeClr val="bg1"/>
                </a:solidFill>
                <a:latin typeface="Roboto"/>
              </a:rPr>
              <a:t>» российская компания, разрабатывающая передовые решения в </a:t>
            </a:r>
            <a:r>
              <a:rPr lang="ru-RU" dirty="0" err="1">
                <a:solidFill>
                  <a:schemeClr val="bg1"/>
                </a:solidFill>
                <a:latin typeface="Roboto"/>
              </a:rPr>
              <a:t>агрологистике</a:t>
            </a:r>
            <a:r>
              <a:rPr lang="ru-RU" dirty="0">
                <a:solidFill>
                  <a:schemeClr val="bg1"/>
                </a:solidFill>
                <a:latin typeface="Roboto"/>
              </a:rPr>
              <a:t>, инновационные цифровые продукты, создающая современную сельскохозяйственную технику для оптимизации логистики сева, уборки и хранения зерна.</a:t>
            </a:r>
          </a:p>
          <a:p>
            <a:endParaRPr lang="ru-RU" dirty="0">
              <a:solidFill>
                <a:schemeClr val="bg1"/>
              </a:solidFill>
              <a:latin typeface="Roboto"/>
            </a:endParaRPr>
          </a:p>
          <a:p>
            <a:r>
              <a:rPr lang="ru-RU" dirty="0">
                <a:solidFill>
                  <a:schemeClr val="bg1"/>
                </a:solidFill>
                <a:latin typeface="Roboto"/>
              </a:rPr>
              <a:t>С помощью инновационных технологий сева, уборки и хранения зерна, в </a:t>
            </a:r>
            <a:r>
              <a:rPr lang="ru-RU" dirty="0" err="1">
                <a:solidFill>
                  <a:schemeClr val="bg1"/>
                </a:solidFill>
                <a:latin typeface="Roboto"/>
              </a:rPr>
              <a:t>т.ч</a:t>
            </a:r>
            <a:r>
              <a:rPr lang="ru-RU" dirty="0">
                <a:solidFill>
                  <a:schemeClr val="bg1"/>
                </a:solidFill>
                <a:latin typeface="Roboto"/>
              </a:rPr>
              <a:t>. - влажного, продвигаемых компанией, аграрии снижают издержки на 30%-40%, инвестиции в зерноуборочную и посевную технику – на 25%-30%, а в </a:t>
            </a:r>
            <a:r>
              <a:rPr lang="ru-RU" dirty="0" err="1">
                <a:solidFill>
                  <a:schemeClr val="bg1"/>
                </a:solidFill>
                <a:latin typeface="Roboto"/>
              </a:rPr>
              <a:t>зернохранение</a:t>
            </a:r>
            <a:r>
              <a:rPr lang="ru-RU" dirty="0">
                <a:solidFill>
                  <a:schemeClr val="bg1"/>
                </a:solidFill>
                <a:latin typeface="Roboto"/>
              </a:rPr>
              <a:t> - в 10 раз!</a:t>
            </a:r>
          </a:p>
          <a:p>
            <a:endParaRPr lang="ru-RU" dirty="0">
              <a:solidFill>
                <a:schemeClr val="bg1"/>
              </a:solidFill>
              <a:latin typeface="Roboto"/>
            </a:endParaRPr>
          </a:p>
          <a:p>
            <a:r>
              <a:rPr lang="ru-RU" dirty="0">
                <a:solidFill>
                  <a:schemeClr val="bg1"/>
                </a:solidFill>
                <a:latin typeface="Roboto"/>
              </a:rPr>
              <a:t>Компания располагает собственными производственными мощностями в городе Сальск, Ростовской области. Ведутся проектные работы по строительству двух современных заводов в особой экономической зоне «Липецк».</a:t>
            </a:r>
          </a:p>
          <a:p>
            <a:endParaRPr lang="ru-RU" dirty="0">
              <a:solidFill>
                <a:schemeClr val="bg1"/>
              </a:solidFill>
              <a:latin typeface="Roboto"/>
            </a:endParaRPr>
          </a:p>
          <a:p>
            <a:r>
              <a:rPr lang="ru-RU" dirty="0">
                <a:solidFill>
                  <a:schemeClr val="bg1"/>
                </a:solidFill>
                <a:latin typeface="Roboto"/>
              </a:rPr>
              <a:t>Все серийные изделия, выпускаемые предприятием, допускаются к производству после всесторонних прочностных расчетов конструкции и рабочих механизмов с помощью Метода конечных элементов (МКЭ), а также полевых испытаний.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6846954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>
            <a:extLst>
              <a:ext uri="{FF2B5EF4-FFF2-40B4-BE49-F238E27FC236}">
                <a16:creationId xmlns:a16="http://schemas.microsoft.com/office/drawing/2014/main" id="{02148644-FB87-4E5B-9D69-2AB029456967}"/>
              </a:ext>
            </a:extLst>
          </p:cNvPr>
          <p:cNvSpPr txBox="1">
            <a:spLocks/>
          </p:cNvSpPr>
          <p:nvPr/>
        </p:nvSpPr>
        <p:spPr>
          <a:xfrm>
            <a:off x="1005839" y="191804"/>
            <a:ext cx="10515600" cy="57821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ООО «ПАК» – </a:t>
            </a:r>
            <a:r>
              <a:rPr lang="ru-RU" sz="2400" b="1" dirty="0" err="1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мультибрендовая</a:t>
            </a:r>
            <a:r>
              <a:rPr lang="ru-RU" sz="2400" b="1" dirty="0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 компания: </a:t>
            </a:r>
            <a:r>
              <a:rPr lang="en-US" sz="2400" b="1" dirty="0" err="1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Salford</a:t>
            </a:r>
            <a:endParaRPr lang="ru-RU" sz="2800" b="1" dirty="0">
              <a:solidFill>
                <a:schemeClr val="bg1"/>
              </a:solidFill>
              <a:latin typeface="Roboto"/>
              <a:ea typeface="+mn-ea"/>
              <a:cs typeface="+mn-cs"/>
              <a:sym typeface="Impac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85886" y="1037782"/>
            <a:ext cx="698794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Roboto"/>
              </a:rPr>
              <a:t>Производитель надёжной и эффективной в работе почвообрабатывающей и посевной сельхозтехники более 40 лет. За это время компания выросла в большую международную корпорацию.</a:t>
            </a:r>
          </a:p>
          <a:p>
            <a:endParaRPr lang="ru-RU" sz="1600" dirty="0">
              <a:solidFill>
                <a:schemeClr val="bg1"/>
              </a:solidFill>
              <a:latin typeface="Roboto"/>
            </a:endParaRPr>
          </a:p>
          <a:p>
            <a:r>
              <a:rPr lang="ru-RU" sz="1600" dirty="0">
                <a:solidFill>
                  <a:schemeClr val="bg1"/>
                </a:solidFill>
                <a:latin typeface="Roboto"/>
              </a:rPr>
              <a:t>Успех компании базируется на следующих составляющих: крепкое и супер надежное оборудование за минимально возможную цену.</a:t>
            </a:r>
          </a:p>
          <a:p>
            <a:endParaRPr lang="ru-RU" sz="1600" dirty="0">
              <a:solidFill>
                <a:schemeClr val="bg1"/>
              </a:solidFill>
              <a:latin typeface="Roboto"/>
            </a:endParaRPr>
          </a:p>
          <a:p>
            <a:r>
              <a:rPr lang="ru-RU" sz="1600" dirty="0">
                <a:solidFill>
                  <a:schemeClr val="bg1"/>
                </a:solidFill>
                <a:latin typeface="Roboto"/>
              </a:rPr>
              <a:t>Вся продукция под брендом Salford проходит строгое тестирование как на заводских испытательных стендах, так и в поле. </a:t>
            </a:r>
          </a:p>
          <a:p>
            <a:endParaRPr lang="ru-RU" sz="1600" dirty="0">
              <a:solidFill>
                <a:schemeClr val="bg1"/>
              </a:solidFill>
              <a:latin typeface="Roboto"/>
            </a:endParaRPr>
          </a:p>
          <a:p>
            <a:r>
              <a:rPr lang="ru-RU" sz="1600" dirty="0">
                <a:solidFill>
                  <a:schemeClr val="bg1"/>
                </a:solidFill>
                <a:latin typeface="Roboto"/>
              </a:rPr>
              <a:t>Специализация компании — это почвообрабатывающее оборудование для нулевой и минимальной обработки почвы, а также посевные комплексы с  пневмобункером.  </a:t>
            </a:r>
          </a:p>
          <a:p>
            <a:endParaRPr lang="ru-RU" sz="1600" dirty="0">
              <a:solidFill>
                <a:schemeClr val="bg1"/>
              </a:solidFill>
              <a:latin typeface="Roboto"/>
            </a:endParaRPr>
          </a:p>
          <a:p>
            <a:r>
              <a:rPr lang="ru-RU" sz="1600" dirty="0">
                <a:solidFill>
                  <a:schemeClr val="bg1"/>
                </a:solidFill>
                <a:latin typeface="Roboto"/>
              </a:rPr>
              <a:t>Профессиональная конструкторская разработка специализированной техники, новейшие технологии процесса производства, жесткий тестовый контроль обеспечивают создание надежного и многофункционального оборудования, такого как агрегаты предпосевной подготовки, глубокорыхлители, сеялки-культиваторы, бороны, а также дисковые, анкерные и гибридные посевные комплексы с различными способами внесения удобрений.</a:t>
            </a:r>
          </a:p>
          <a:p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35" y="770021"/>
            <a:ext cx="4266398" cy="28442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36" y="3793402"/>
            <a:ext cx="4262596" cy="284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33199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ac58.com/uploads/sertificates/sert-selford.jpg">
            <a:extLst>
              <a:ext uri="{FF2B5EF4-FFF2-40B4-BE49-F238E27FC236}">
                <a16:creationId xmlns:a16="http://schemas.microsoft.com/office/drawing/2014/main" id="{51B6BC7B-68A5-4B6E-B63F-A30D6F019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495" y="1650369"/>
            <a:ext cx="6345604" cy="448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3">
            <a:extLst>
              <a:ext uri="{FF2B5EF4-FFF2-40B4-BE49-F238E27FC236}">
                <a16:creationId xmlns:a16="http://schemas.microsoft.com/office/drawing/2014/main" id="{02148644-FB87-4E5B-9D69-2AB029456967}"/>
              </a:ext>
            </a:extLst>
          </p:cNvPr>
          <p:cNvSpPr txBox="1">
            <a:spLocks/>
          </p:cNvSpPr>
          <p:nvPr/>
        </p:nvSpPr>
        <p:spPr>
          <a:xfrm>
            <a:off x="1111717" y="413185"/>
            <a:ext cx="10515600" cy="57821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ООО «ПАК» – </a:t>
            </a:r>
            <a:r>
              <a:rPr lang="ru-RU" sz="2400" b="1" dirty="0" err="1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мультибрендовая</a:t>
            </a:r>
            <a:r>
              <a:rPr lang="ru-RU" sz="2400" b="1" dirty="0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 компания: </a:t>
            </a:r>
            <a:r>
              <a:rPr lang="en-US" sz="2400" b="1" dirty="0" err="1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Salford</a:t>
            </a:r>
            <a:endParaRPr lang="ru-RU" sz="2800" b="1" dirty="0">
              <a:solidFill>
                <a:schemeClr val="bg1"/>
              </a:solidFill>
              <a:latin typeface="Roboto"/>
              <a:ea typeface="+mn-ea"/>
              <a:cs typeface="+mn-cs"/>
              <a:sym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2756757595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>
            <a:extLst>
              <a:ext uri="{FF2B5EF4-FFF2-40B4-BE49-F238E27FC236}">
                <a16:creationId xmlns:a16="http://schemas.microsoft.com/office/drawing/2014/main" id="{02148644-FB87-4E5B-9D69-2AB029456967}"/>
              </a:ext>
            </a:extLst>
          </p:cNvPr>
          <p:cNvSpPr txBox="1">
            <a:spLocks/>
          </p:cNvSpPr>
          <p:nvPr/>
        </p:nvSpPr>
        <p:spPr>
          <a:xfrm>
            <a:off x="1111717" y="413185"/>
            <a:ext cx="10515600" cy="57821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ООО «ПАК» – </a:t>
            </a:r>
            <a:r>
              <a:rPr lang="ru-RU" sz="2400" b="1" dirty="0" err="1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мультибрендовая</a:t>
            </a:r>
            <a:r>
              <a:rPr lang="ru-RU" sz="2400" b="1" dirty="0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 компания: Большая Земля</a:t>
            </a:r>
            <a:endParaRPr lang="ru-RU" sz="2800" b="1" dirty="0">
              <a:solidFill>
                <a:schemeClr val="bg1"/>
              </a:solidFill>
              <a:latin typeface="Roboto"/>
              <a:ea typeface="+mn-ea"/>
              <a:cs typeface="+mn-cs"/>
              <a:sym typeface="Impac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245" y="1314515"/>
            <a:ext cx="3226067" cy="48391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646" y="3156683"/>
            <a:ext cx="4495399" cy="29969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1326" y="1152315"/>
            <a:ext cx="65355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Roboto"/>
              </a:rPr>
              <a:t>Завод входит в число крупнейших российских производителей сельскохозяйственной техники и коммунального оборудования и производит фронтальные погрузчики и рабочие органы к ним, тракторные самосвальные прицепы, отвалы и коммунальные щётки.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676076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25" y="267943"/>
            <a:ext cx="4358943" cy="29059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75157" y="394692"/>
            <a:ext cx="559227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chemeClr val="bg1"/>
              </a:solidFill>
              <a:latin typeface="Roboto"/>
            </a:endParaRPr>
          </a:p>
          <a:p>
            <a:r>
              <a:rPr lang="ru-RU" dirty="0">
                <a:solidFill>
                  <a:schemeClr val="bg1"/>
                </a:solidFill>
                <a:latin typeface="Roboto"/>
              </a:rPr>
              <a:t>По итогам 2023 года ООО «ПАК» пополнило парк сельхозпредприятий Пензенской области на 50 единиц тракторов КИРОВЕЦ серий К-5 и К-7М.</a:t>
            </a:r>
          </a:p>
          <a:p>
            <a:endParaRPr lang="ru-RU" dirty="0">
              <a:solidFill>
                <a:schemeClr val="bg1"/>
              </a:solidFill>
              <a:latin typeface="Roboto"/>
            </a:endParaRPr>
          </a:p>
          <a:p>
            <a:r>
              <a:rPr lang="ru-RU" dirty="0">
                <a:solidFill>
                  <a:schemeClr val="bg1"/>
                </a:solidFill>
                <a:latin typeface="Roboto"/>
              </a:rPr>
              <a:t>Техника отлично себя зарекомендовала на сезонных полевых работах, а также на работах в животноводческих хозяйствах.</a:t>
            </a:r>
            <a:endParaRPr lang="en-US" dirty="0">
              <a:solidFill>
                <a:schemeClr val="bg1"/>
              </a:solidFill>
              <a:latin typeface="Roboto"/>
            </a:endParaRPr>
          </a:p>
          <a:p>
            <a:endParaRPr lang="en-US" dirty="0">
              <a:solidFill>
                <a:schemeClr val="bg1"/>
              </a:solidFill>
              <a:latin typeface="Roboto"/>
            </a:endParaRPr>
          </a:p>
          <a:p>
            <a:r>
              <a:rPr lang="ru-RU" dirty="0">
                <a:solidFill>
                  <a:schemeClr val="bg1"/>
                </a:solidFill>
                <a:latin typeface="Roboto"/>
              </a:rPr>
              <a:t>Наши специалисты отдела продаж помогут подобрать технику для любого клиента, начиная от небольшого фермерского хозяйства, заканчивая крупным агрохолдингом.</a:t>
            </a:r>
          </a:p>
          <a:p>
            <a:endParaRPr lang="ru-RU" dirty="0">
              <a:solidFill>
                <a:schemeClr val="bg1"/>
              </a:solidFill>
              <a:latin typeface="Roboto"/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25" y="3395050"/>
            <a:ext cx="4354608" cy="326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244306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>
            <a:extLst>
              <a:ext uri="{FF2B5EF4-FFF2-40B4-BE49-F238E27FC236}">
                <a16:creationId xmlns:a16="http://schemas.microsoft.com/office/drawing/2014/main" id="{02148644-FB87-4E5B-9D69-2AB029456967}"/>
              </a:ext>
            </a:extLst>
          </p:cNvPr>
          <p:cNvSpPr txBox="1">
            <a:spLocks/>
          </p:cNvSpPr>
          <p:nvPr/>
        </p:nvSpPr>
        <p:spPr>
          <a:xfrm>
            <a:off x="1130968" y="307307"/>
            <a:ext cx="10515600" cy="57821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ООО «ПАК» – </a:t>
            </a:r>
            <a:r>
              <a:rPr lang="ru-RU" sz="2400" b="1" dirty="0" err="1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мультибрендовая</a:t>
            </a:r>
            <a:r>
              <a:rPr lang="ru-RU" sz="2400" b="1" dirty="0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 компания: Большая Земля</a:t>
            </a:r>
            <a:endParaRPr lang="ru-RU" sz="2800" b="1" dirty="0">
              <a:solidFill>
                <a:schemeClr val="bg1"/>
              </a:solidFill>
              <a:latin typeface="Roboto"/>
              <a:ea typeface="+mn-ea"/>
              <a:cs typeface="+mn-cs"/>
              <a:sym typeface="Impac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362" y="885524"/>
            <a:ext cx="3987955" cy="563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083331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>
            <a:extLst>
              <a:ext uri="{FF2B5EF4-FFF2-40B4-BE49-F238E27FC236}">
                <a16:creationId xmlns:a16="http://schemas.microsoft.com/office/drawing/2014/main" id="{02148644-FB87-4E5B-9D69-2AB029456967}"/>
              </a:ext>
            </a:extLst>
          </p:cNvPr>
          <p:cNvSpPr txBox="1">
            <a:spLocks/>
          </p:cNvSpPr>
          <p:nvPr/>
        </p:nvSpPr>
        <p:spPr>
          <a:xfrm>
            <a:off x="1064348" y="336183"/>
            <a:ext cx="10515600" cy="57821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ООО «ПАК» – </a:t>
            </a:r>
            <a:r>
              <a:rPr lang="ru-RU" sz="2400" b="1" dirty="0" err="1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мультибрендовая</a:t>
            </a:r>
            <a:r>
              <a:rPr lang="ru-RU" sz="2400" b="1" dirty="0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 компания: УНИСИБМАШ</a:t>
            </a:r>
            <a:endParaRPr lang="ru-RU" sz="2800" b="1" dirty="0">
              <a:solidFill>
                <a:schemeClr val="bg1"/>
              </a:solidFill>
              <a:latin typeface="Roboto"/>
              <a:ea typeface="+mn-ea"/>
              <a:cs typeface="+mn-cs"/>
              <a:sym typeface="Impac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148" y="4230996"/>
            <a:ext cx="4660277" cy="24257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50" y="1177497"/>
            <a:ext cx="4161322" cy="25723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91765" y="1067186"/>
            <a:ext cx="664143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Roboto"/>
              </a:rPr>
              <a:t>Русско-венгерское совместное предприятие УНИСИБМАШ организовано в г. Новосибирске в 1995 году.</a:t>
            </a:r>
          </a:p>
          <a:p>
            <a:endParaRPr lang="ru-RU" sz="1600" dirty="0">
              <a:solidFill>
                <a:schemeClr val="bg1"/>
              </a:solidFill>
              <a:latin typeface="Roboto"/>
            </a:endParaRPr>
          </a:p>
          <a:p>
            <a:r>
              <a:rPr lang="ru-RU" sz="1600" dirty="0">
                <a:solidFill>
                  <a:schemeClr val="bg1"/>
                </a:solidFill>
                <a:latin typeface="Roboto"/>
              </a:rPr>
              <a:t>В настоящее время предприятие выпускает 6, 8 и 12 рядковые жатки для уборки подсолнечника марки «НАШ» </a:t>
            </a:r>
            <a:r>
              <a:rPr lang="ru-RU" sz="1600" dirty="0" err="1">
                <a:solidFill>
                  <a:schemeClr val="bg1"/>
                </a:solidFill>
                <a:latin typeface="Roboto"/>
              </a:rPr>
              <a:t>агрегатируемые</a:t>
            </a:r>
            <a:r>
              <a:rPr lang="ru-RU" sz="1600" dirty="0">
                <a:solidFill>
                  <a:schemeClr val="bg1"/>
                </a:solidFill>
                <a:latin typeface="Roboto"/>
              </a:rPr>
              <a:t> со всеми отечественными и зарубежными зерноуборочными комбайнами.</a:t>
            </a:r>
          </a:p>
          <a:p>
            <a:endParaRPr lang="ru-RU" sz="1600" dirty="0">
              <a:solidFill>
                <a:schemeClr val="bg1"/>
              </a:solidFill>
              <a:latin typeface="Roboto"/>
            </a:endParaRPr>
          </a:p>
          <a:p>
            <a:r>
              <a:rPr lang="ru-RU" sz="1600" dirty="0">
                <a:solidFill>
                  <a:schemeClr val="bg1"/>
                </a:solidFill>
                <a:latin typeface="Roboto"/>
              </a:rPr>
              <a:t>Производимая заводом УНИСИБМАШ техника сочетает в себе новейшие тенденции в развитии сельскохозяйственной техники, соответствует требованиям отечественных условий эксплуатации при этом имеет доступные цены.</a:t>
            </a:r>
            <a:br>
              <a:rPr lang="ru-RU" sz="1600" dirty="0">
                <a:solidFill>
                  <a:schemeClr val="bg1"/>
                </a:solidFill>
                <a:latin typeface="Roboto"/>
              </a:rPr>
            </a:br>
            <a:endParaRPr lang="ru-RU" sz="1600" dirty="0">
              <a:solidFill>
                <a:schemeClr val="bg1"/>
              </a:solidFill>
              <a:latin typeface="Roboto"/>
            </a:endParaRPr>
          </a:p>
          <a:p>
            <a:br>
              <a:rPr lang="ru-RU" sz="1600" dirty="0"/>
            </a:br>
            <a:endParaRPr lang="ru-RU" sz="1600" dirty="0">
              <a:solidFill>
                <a:schemeClr val="bg1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773151058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>
            <a:extLst>
              <a:ext uri="{FF2B5EF4-FFF2-40B4-BE49-F238E27FC236}">
                <a16:creationId xmlns:a16="http://schemas.microsoft.com/office/drawing/2014/main" id="{02148644-FB87-4E5B-9D69-2AB029456967}"/>
              </a:ext>
            </a:extLst>
          </p:cNvPr>
          <p:cNvSpPr txBox="1">
            <a:spLocks/>
          </p:cNvSpPr>
          <p:nvPr/>
        </p:nvSpPr>
        <p:spPr>
          <a:xfrm>
            <a:off x="1064348" y="143677"/>
            <a:ext cx="10515600" cy="57821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ООО «ПАК» – </a:t>
            </a:r>
            <a:r>
              <a:rPr lang="ru-RU" sz="2400" b="1" dirty="0" err="1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мультибрендовая</a:t>
            </a:r>
            <a:r>
              <a:rPr lang="ru-RU" sz="2400" b="1" dirty="0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 компания: ВОЛГААГРОМАШ</a:t>
            </a:r>
            <a:endParaRPr lang="ru-RU" sz="2800" b="1" dirty="0">
              <a:solidFill>
                <a:schemeClr val="bg1"/>
              </a:solidFill>
              <a:latin typeface="Roboto"/>
              <a:ea typeface="+mn-ea"/>
              <a:cs typeface="+mn-cs"/>
              <a:sym typeface="Impac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84782" y="789271"/>
            <a:ext cx="6073541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dirty="0">
                <a:solidFill>
                  <a:schemeClr val="bg1"/>
                </a:solidFill>
                <a:latin typeface="Roboto"/>
              </a:rPr>
              <a:t>Компания основана в 1995 году и специализируется на производстве, продаже и обслуживании почвообрабатывающих орудий.</a:t>
            </a:r>
            <a:endParaRPr lang="en-US" dirty="0">
              <a:solidFill>
                <a:schemeClr val="bg1"/>
              </a:solidFill>
              <a:latin typeface="Roboto"/>
            </a:endParaRPr>
          </a:p>
          <a:p>
            <a:pPr fontAlgn="base"/>
            <a:endParaRPr lang="ru-RU" dirty="0">
              <a:solidFill>
                <a:schemeClr val="bg1"/>
              </a:solidFill>
              <a:latin typeface="Roboto"/>
            </a:endParaRPr>
          </a:p>
          <a:p>
            <a:pPr fontAlgn="base"/>
            <a:r>
              <a:rPr lang="ru-RU" dirty="0">
                <a:solidFill>
                  <a:schemeClr val="bg1"/>
                </a:solidFill>
                <a:latin typeface="Roboto"/>
              </a:rPr>
              <a:t>На сегодняшний̆ день предприятие серийно выпускает плуги и культиваторы, которые при аналогичных импортным аналогам качестве и характеристиках, имеют значительно более низкие цены. Поэтому продукция обладает уникальным соотношением цены и качества.</a:t>
            </a:r>
            <a:endParaRPr lang="en-US" dirty="0">
              <a:solidFill>
                <a:schemeClr val="bg1"/>
              </a:solidFill>
              <a:latin typeface="Roboto"/>
            </a:endParaRPr>
          </a:p>
          <a:p>
            <a:pPr fontAlgn="base"/>
            <a:endParaRPr lang="ru-RU" dirty="0">
              <a:solidFill>
                <a:schemeClr val="bg1"/>
              </a:solidFill>
              <a:latin typeface="Roboto"/>
            </a:endParaRPr>
          </a:p>
          <a:p>
            <a:pPr fontAlgn="base"/>
            <a:r>
              <a:rPr lang="ru-RU" dirty="0">
                <a:solidFill>
                  <a:schemeClr val="bg1"/>
                </a:solidFill>
                <a:latin typeface="Roboto"/>
              </a:rPr>
              <a:t>Компания постоянно совершенствует свою продукцию, улучшает ее качество и эксплуатационные характеристики. Вся продукция разрабатывается с учетом использования в российских почвенно-климатических условиях и требованиям сельскохозяйственной техники.</a:t>
            </a:r>
            <a:endParaRPr lang="en-US" dirty="0">
              <a:solidFill>
                <a:schemeClr val="bg1"/>
              </a:solidFill>
              <a:latin typeface="Roboto"/>
            </a:endParaRPr>
          </a:p>
          <a:p>
            <a:pPr fontAlgn="base"/>
            <a:endParaRPr lang="ru-RU" dirty="0">
              <a:solidFill>
                <a:schemeClr val="bg1"/>
              </a:solidFill>
              <a:latin typeface="Roboto"/>
            </a:endParaRPr>
          </a:p>
          <a:p>
            <a:pPr fontAlgn="base"/>
            <a:r>
              <a:rPr lang="ru-RU" dirty="0">
                <a:solidFill>
                  <a:schemeClr val="bg1"/>
                </a:solidFill>
                <a:latin typeface="Roboto"/>
              </a:rPr>
              <a:t>Компания входит в Российскую ассоциацию производителей специализированной техники и оборудования «</a:t>
            </a:r>
            <a:r>
              <a:rPr lang="ru-RU" dirty="0" err="1">
                <a:solidFill>
                  <a:schemeClr val="bg1"/>
                </a:solidFill>
                <a:latin typeface="Roboto"/>
              </a:rPr>
              <a:t>Росспецмаш</a:t>
            </a:r>
            <a:r>
              <a:rPr lang="ru-RU" dirty="0">
                <a:solidFill>
                  <a:schemeClr val="bg1"/>
                </a:solidFill>
                <a:latin typeface="Roboto"/>
              </a:rPr>
              <a:t>»</a:t>
            </a:r>
            <a:r>
              <a:rPr lang="en-US" dirty="0">
                <a:solidFill>
                  <a:schemeClr val="bg1"/>
                </a:solidFill>
                <a:latin typeface="Roboto"/>
              </a:rPr>
              <a:t>.</a:t>
            </a:r>
            <a:endParaRPr lang="ru-RU" dirty="0">
              <a:solidFill>
                <a:schemeClr val="bg1"/>
              </a:solidFill>
              <a:latin typeface="Roboto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54" y="3854976"/>
            <a:ext cx="4806616" cy="28816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54" y="721894"/>
            <a:ext cx="4806616" cy="288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975558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>
            <a:extLst>
              <a:ext uri="{FF2B5EF4-FFF2-40B4-BE49-F238E27FC236}">
                <a16:creationId xmlns:a16="http://schemas.microsoft.com/office/drawing/2014/main" id="{02148644-FB87-4E5B-9D69-2AB029456967}"/>
              </a:ext>
            </a:extLst>
          </p:cNvPr>
          <p:cNvSpPr txBox="1">
            <a:spLocks/>
          </p:cNvSpPr>
          <p:nvPr/>
        </p:nvSpPr>
        <p:spPr>
          <a:xfrm>
            <a:off x="1064348" y="143677"/>
            <a:ext cx="10515600" cy="57821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ООО «ПАК» – </a:t>
            </a:r>
            <a:r>
              <a:rPr lang="ru-RU" sz="2400" b="1" dirty="0" err="1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мультибрендовая</a:t>
            </a:r>
            <a:r>
              <a:rPr lang="ru-RU" sz="2400" b="1" dirty="0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 компания:</a:t>
            </a:r>
            <a:r>
              <a:rPr lang="en-US" sz="2400" b="1" dirty="0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СМОЛСЕЛЬМАШ</a:t>
            </a:r>
            <a:endParaRPr lang="ru-RU" sz="2800" b="1" dirty="0">
              <a:solidFill>
                <a:schemeClr val="bg1"/>
              </a:solidFill>
              <a:latin typeface="Roboto"/>
              <a:ea typeface="+mn-ea"/>
              <a:cs typeface="+mn-cs"/>
              <a:sym typeface="Impac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50543" y="914399"/>
            <a:ext cx="542940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dirty="0">
                <a:solidFill>
                  <a:schemeClr val="bg1"/>
                </a:solidFill>
                <a:latin typeface="Roboto"/>
              </a:rPr>
              <a:t>Собственное лицензированное производство машин и оборудования белорусских брендов сельскохозяйственной техники.</a:t>
            </a:r>
          </a:p>
          <a:p>
            <a:pPr fontAlgn="base"/>
            <a:br>
              <a:rPr lang="ru-RU" dirty="0">
                <a:solidFill>
                  <a:schemeClr val="bg1"/>
                </a:solidFill>
                <a:latin typeface="Roboto"/>
              </a:rPr>
            </a:br>
            <a:r>
              <a:rPr lang="ru-RU" dirty="0">
                <a:solidFill>
                  <a:schemeClr val="bg1"/>
                </a:solidFill>
                <a:latin typeface="Roboto"/>
              </a:rPr>
              <a:t>Собранная продукция отвечает всем технологическим требованиям, ГОСТам, что подтверждено соответствующей документацией.</a:t>
            </a:r>
          </a:p>
          <a:p>
            <a:pPr fontAlgn="base"/>
            <a:br>
              <a:rPr lang="ru-RU" dirty="0">
                <a:solidFill>
                  <a:schemeClr val="bg1"/>
                </a:solidFill>
                <a:latin typeface="Roboto"/>
              </a:rPr>
            </a:br>
            <a:r>
              <a:rPr lang="ru-RU" dirty="0">
                <a:solidFill>
                  <a:schemeClr val="bg1"/>
                </a:solidFill>
                <a:latin typeface="Roboto"/>
              </a:rPr>
              <a:t>Ежегодно расширяется линейка производимых наименований, что позволяет обеспечить хозяйства необходимым количеством техники по достойным ценам.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486" y="4523224"/>
            <a:ext cx="4507518" cy="21345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99" y="1161366"/>
            <a:ext cx="4379802" cy="292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433859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>
            <a:extLst>
              <a:ext uri="{FF2B5EF4-FFF2-40B4-BE49-F238E27FC236}">
                <a16:creationId xmlns:a16="http://schemas.microsoft.com/office/drawing/2014/main" id="{02148644-FB87-4E5B-9D69-2AB029456967}"/>
              </a:ext>
            </a:extLst>
          </p:cNvPr>
          <p:cNvSpPr txBox="1">
            <a:spLocks/>
          </p:cNvSpPr>
          <p:nvPr/>
        </p:nvSpPr>
        <p:spPr>
          <a:xfrm>
            <a:off x="1054723" y="316932"/>
            <a:ext cx="10515600" cy="57821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ООО «ПАК» – </a:t>
            </a:r>
            <a:r>
              <a:rPr lang="ru-RU" sz="2400" b="1" dirty="0" err="1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мультибрендовая</a:t>
            </a:r>
            <a:r>
              <a:rPr lang="ru-RU" sz="2400" b="1" dirty="0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 компания:</a:t>
            </a:r>
            <a:r>
              <a:rPr lang="en-US" sz="2400" b="1" dirty="0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СЕЛЬХОЗМАШ</a:t>
            </a:r>
            <a:endParaRPr lang="ru-RU" sz="2800" b="1" dirty="0">
              <a:solidFill>
                <a:schemeClr val="bg1"/>
              </a:solidFill>
              <a:latin typeface="Roboto"/>
              <a:ea typeface="+mn-ea"/>
              <a:cs typeface="+mn-cs"/>
              <a:sym typeface="Impac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69794" y="1318661"/>
            <a:ext cx="55826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Roboto"/>
              </a:rPr>
              <a:t>Производитель лучших российских навесных косилок.</a:t>
            </a:r>
          </a:p>
          <a:p>
            <a:endParaRPr lang="ru-RU" dirty="0">
              <a:solidFill>
                <a:schemeClr val="bg1"/>
              </a:solidFill>
              <a:latin typeface="Roboto"/>
            </a:endParaRPr>
          </a:p>
          <a:p>
            <a:r>
              <a:rPr lang="ru-RU" dirty="0">
                <a:solidFill>
                  <a:schemeClr val="bg1"/>
                </a:solidFill>
                <a:latin typeface="Roboto"/>
              </a:rPr>
              <a:t>СЕЛЬХОЗМАШ – это готовые решения:</a:t>
            </a:r>
          </a:p>
          <a:p>
            <a:endParaRPr lang="ru-RU" dirty="0">
              <a:solidFill>
                <a:schemeClr val="bg1"/>
              </a:solidFill>
              <a:latin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Roboto"/>
              </a:rPr>
              <a:t>для кошения естественных и сеяных трав во всех климатических зонах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chemeClr val="bg1"/>
              </a:solidFill>
              <a:latin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Roboto"/>
              </a:rPr>
              <a:t>для скашивания высокоурожайных и полеглых трав с укладкой скошенной массы в прокос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chemeClr val="bg1"/>
              </a:solidFill>
              <a:latin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Roboto"/>
              </a:rPr>
              <a:t>для кошения трав на равнинных участках, </a:t>
            </a:r>
            <a:r>
              <a:rPr lang="ru-RU" dirty="0" err="1">
                <a:solidFill>
                  <a:schemeClr val="bg1"/>
                </a:solidFill>
                <a:latin typeface="Roboto"/>
              </a:rPr>
              <a:t>окашивания</a:t>
            </a:r>
            <a:r>
              <a:rPr lang="ru-RU" dirty="0">
                <a:solidFill>
                  <a:schemeClr val="bg1"/>
                </a:solidFill>
                <a:latin typeface="Roboto"/>
              </a:rPr>
              <a:t> обочин и кюветов дорог с уклоном до 40 градусов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64" y="1517882"/>
            <a:ext cx="476250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82891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>
            <a:extLst>
              <a:ext uri="{FF2B5EF4-FFF2-40B4-BE49-F238E27FC236}">
                <a16:creationId xmlns:a16="http://schemas.microsoft.com/office/drawing/2014/main" id="{02148644-FB87-4E5B-9D69-2AB029456967}"/>
              </a:ext>
            </a:extLst>
          </p:cNvPr>
          <p:cNvSpPr txBox="1">
            <a:spLocks/>
          </p:cNvSpPr>
          <p:nvPr/>
        </p:nvSpPr>
        <p:spPr>
          <a:xfrm>
            <a:off x="1054723" y="316932"/>
            <a:ext cx="10515600" cy="57821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ООО «ПАК» – </a:t>
            </a:r>
            <a:r>
              <a:rPr lang="ru-RU" sz="2400" b="1" dirty="0" err="1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мультибрендовая</a:t>
            </a:r>
            <a:r>
              <a:rPr lang="ru-RU" sz="2400" b="1" dirty="0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 компания:</a:t>
            </a:r>
            <a:r>
              <a:rPr lang="en-US" sz="2400" b="1" dirty="0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ТИГАРБО</a:t>
            </a:r>
            <a:endParaRPr lang="ru-RU" sz="2800" b="1" dirty="0">
              <a:solidFill>
                <a:schemeClr val="bg1"/>
              </a:solidFill>
              <a:latin typeface="Roboto"/>
              <a:ea typeface="+mn-ea"/>
              <a:cs typeface="+mn-cs"/>
              <a:sym typeface="Impac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45768" y="1359106"/>
            <a:ext cx="601578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Roboto"/>
              </a:rPr>
              <a:t>ЗАО «КОМЗ-Экспорт» - производитель оборудования и комплектующих для различных отраслей. Завод выпускает продукцию под торговой маркой TIGARBO. </a:t>
            </a:r>
          </a:p>
          <a:p>
            <a:endParaRPr lang="ru-RU" sz="1600" dirty="0">
              <a:solidFill>
                <a:schemeClr val="bg1"/>
              </a:solidFill>
              <a:latin typeface="Roboto"/>
            </a:endParaRPr>
          </a:p>
          <a:p>
            <a:r>
              <a:rPr lang="ru-RU" sz="1600" dirty="0">
                <a:solidFill>
                  <a:schemeClr val="bg1"/>
                </a:solidFill>
                <a:latin typeface="Roboto"/>
              </a:rPr>
              <a:t>Основу линейку продукции составляет в том числе почвообрабатывающая техника.</a:t>
            </a:r>
          </a:p>
          <a:p>
            <a:endParaRPr lang="ru-RU" sz="1600" dirty="0">
              <a:solidFill>
                <a:schemeClr val="bg1"/>
              </a:solidFill>
              <a:latin typeface="Roboto"/>
            </a:endParaRPr>
          </a:p>
          <a:p>
            <a:r>
              <a:rPr lang="ru-RU" sz="1600" dirty="0">
                <a:solidFill>
                  <a:schemeClr val="bg1"/>
                </a:solidFill>
                <a:latin typeface="Roboto"/>
              </a:rPr>
              <a:t>Техника TIGARBO завоевала доверие потребителей благодаря своему качеству и надежности, удобству в работе и внешнему виду, и на сегодняшний день, по мнению многих потребителей, является лидером во многих отраслях в странах ближнего и дальнего зарубежья.</a:t>
            </a:r>
          </a:p>
          <a:p>
            <a:r>
              <a:rPr lang="ru-RU" sz="1600" dirty="0">
                <a:solidFill>
                  <a:schemeClr val="bg1"/>
                </a:solidFill>
                <a:latin typeface="Roboto"/>
              </a:rPr>
              <a:t> </a:t>
            </a:r>
          </a:p>
          <a:p>
            <a:r>
              <a:rPr lang="ru-RU" sz="1600" dirty="0">
                <a:solidFill>
                  <a:schemeClr val="bg1"/>
                </a:solidFill>
                <a:latin typeface="Roboto"/>
              </a:rPr>
              <a:t>Компания "КОМЗ-Экспорт" - это современное предприятие, которое использует высокотехнологичные процессы производства: компьютерное, числовое, программное управление центрами обработки, роботизированный лазерный раскрой металла, </a:t>
            </a:r>
            <a:r>
              <a:rPr lang="ru-RU" sz="1600" dirty="0" err="1">
                <a:solidFill>
                  <a:schemeClr val="bg1"/>
                </a:solidFill>
                <a:latin typeface="Roboto"/>
              </a:rPr>
              <a:t>роботизорованная</a:t>
            </a:r>
            <a:r>
              <a:rPr lang="ru-RU" sz="1600" dirty="0">
                <a:solidFill>
                  <a:schemeClr val="bg1"/>
                </a:solidFill>
                <a:latin typeface="Roboto"/>
              </a:rPr>
              <a:t> сварка деталей, качественная шлифовка, покраска.</a:t>
            </a:r>
          </a:p>
          <a:p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10" y="3867485"/>
            <a:ext cx="4283644" cy="28557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10" y="916802"/>
            <a:ext cx="4283644" cy="285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801738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>
            <a:extLst>
              <a:ext uri="{FF2B5EF4-FFF2-40B4-BE49-F238E27FC236}">
                <a16:creationId xmlns:a16="http://schemas.microsoft.com/office/drawing/2014/main" id="{02148644-FB87-4E5B-9D69-2AB029456967}"/>
              </a:ext>
            </a:extLst>
          </p:cNvPr>
          <p:cNvSpPr txBox="1">
            <a:spLocks/>
          </p:cNvSpPr>
          <p:nvPr/>
        </p:nvSpPr>
        <p:spPr>
          <a:xfrm>
            <a:off x="1054723" y="316932"/>
            <a:ext cx="10515600" cy="57821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ООО «ПАК» – </a:t>
            </a:r>
            <a:r>
              <a:rPr lang="ru-RU" sz="2400" b="1" dirty="0" err="1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мультибрендовая</a:t>
            </a:r>
            <a:r>
              <a:rPr lang="ru-RU" sz="2400" b="1" dirty="0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 компания:</a:t>
            </a:r>
            <a:r>
              <a:rPr lang="en-US" sz="2400" b="1" dirty="0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ТИГАРБО</a:t>
            </a:r>
            <a:endParaRPr lang="ru-RU" sz="2800" b="1" dirty="0">
              <a:solidFill>
                <a:schemeClr val="bg1"/>
              </a:solidFill>
              <a:latin typeface="Roboto"/>
              <a:ea typeface="+mn-ea"/>
              <a:cs typeface="+mn-cs"/>
              <a:sym typeface="Impac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67" y="1043004"/>
            <a:ext cx="4021956" cy="536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99815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>
            <a:extLst>
              <a:ext uri="{FF2B5EF4-FFF2-40B4-BE49-F238E27FC236}">
                <a16:creationId xmlns:a16="http://schemas.microsoft.com/office/drawing/2014/main" id="{02148644-FB87-4E5B-9D69-2AB029456967}"/>
              </a:ext>
            </a:extLst>
          </p:cNvPr>
          <p:cNvSpPr txBox="1">
            <a:spLocks/>
          </p:cNvSpPr>
          <p:nvPr/>
        </p:nvSpPr>
        <p:spPr>
          <a:xfrm>
            <a:off x="1016221" y="182178"/>
            <a:ext cx="10515600" cy="57821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ООО «ПАК» – </a:t>
            </a:r>
            <a:r>
              <a:rPr lang="ru-RU" sz="2400" b="1" dirty="0" err="1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мультибрендовая</a:t>
            </a:r>
            <a:r>
              <a:rPr lang="ru-RU" sz="2400" b="1" dirty="0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 компания: ЮМЗ</a:t>
            </a:r>
            <a:endParaRPr lang="ru-RU" sz="2800" b="1" dirty="0">
              <a:solidFill>
                <a:schemeClr val="bg1"/>
              </a:solidFill>
              <a:latin typeface="Roboto"/>
              <a:ea typeface="+mn-ea"/>
              <a:cs typeface="+mn-cs"/>
              <a:sym typeface="Impac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87157" y="972150"/>
            <a:ext cx="638079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Roboto"/>
              </a:rPr>
              <a:t>Принято решение об объединении заводов АО «</a:t>
            </a:r>
            <a:r>
              <a:rPr lang="ru-RU" sz="1600" dirty="0" err="1">
                <a:solidFill>
                  <a:schemeClr val="bg1"/>
                </a:solidFill>
                <a:latin typeface="Roboto"/>
              </a:rPr>
              <a:t>Корммаш</a:t>
            </a:r>
            <a:r>
              <a:rPr lang="ru-RU" sz="1600" dirty="0">
                <a:solidFill>
                  <a:schemeClr val="bg1"/>
                </a:solidFill>
                <a:latin typeface="Roboto"/>
              </a:rPr>
              <a:t>» и ПАО «</a:t>
            </a:r>
            <a:r>
              <a:rPr lang="ru-RU" sz="1600" dirty="0" err="1">
                <a:solidFill>
                  <a:schemeClr val="bg1"/>
                </a:solidFill>
                <a:latin typeface="Roboto"/>
              </a:rPr>
              <a:t>Миллеровосельмаш</a:t>
            </a:r>
            <a:r>
              <a:rPr lang="ru-RU" sz="1600" dirty="0">
                <a:solidFill>
                  <a:schemeClr val="bg1"/>
                </a:solidFill>
                <a:latin typeface="Roboto"/>
              </a:rPr>
              <a:t>» в Промышленную группу Южные машиностроительные заводы - ПГ ЮМЗ.</a:t>
            </a:r>
          </a:p>
          <a:p>
            <a:endParaRPr lang="ru-RU" sz="1600" dirty="0">
              <a:solidFill>
                <a:schemeClr val="bg1"/>
              </a:solidFill>
              <a:latin typeface="Roboto"/>
            </a:endParaRPr>
          </a:p>
          <a:p>
            <a:r>
              <a:rPr lang="ru-RU" sz="1600" dirty="0" err="1">
                <a:solidFill>
                  <a:schemeClr val="bg1"/>
                </a:solidFill>
                <a:latin typeface="Roboto"/>
              </a:rPr>
              <a:t>Корммаш</a:t>
            </a:r>
            <a:r>
              <a:rPr lang="ru-RU" sz="1600" dirty="0">
                <a:solidFill>
                  <a:schemeClr val="bg1"/>
                </a:solidFill>
                <a:latin typeface="Roboto"/>
              </a:rPr>
              <a:t> и </a:t>
            </a:r>
            <a:r>
              <a:rPr lang="ru-RU" sz="1600" dirty="0" err="1">
                <a:solidFill>
                  <a:schemeClr val="bg1"/>
                </a:solidFill>
                <a:latin typeface="Roboto"/>
              </a:rPr>
              <a:t>Миллеровосельмаш</a:t>
            </a:r>
            <a:r>
              <a:rPr lang="ru-RU" sz="1600" dirty="0">
                <a:solidFill>
                  <a:schemeClr val="bg1"/>
                </a:solidFill>
                <a:latin typeface="Roboto"/>
              </a:rPr>
              <a:t> - заводы полного цикла. Наши специалисты продумывают все детали от этапа проектирования и конструирования до запуска и сервисного обслуживания.</a:t>
            </a:r>
          </a:p>
          <a:p>
            <a:endParaRPr lang="ru-RU" sz="1600" dirty="0">
              <a:solidFill>
                <a:schemeClr val="bg1"/>
              </a:solidFill>
              <a:latin typeface="Roboto"/>
            </a:endParaRPr>
          </a:p>
          <a:p>
            <a:r>
              <a:rPr lang="ru-RU" sz="1600" dirty="0">
                <a:solidFill>
                  <a:schemeClr val="bg1"/>
                </a:solidFill>
                <a:latin typeface="Roboto"/>
              </a:rPr>
              <a:t>Завод «</a:t>
            </a:r>
            <a:r>
              <a:rPr lang="ru-RU" sz="1600" dirty="0" err="1">
                <a:solidFill>
                  <a:schemeClr val="bg1"/>
                </a:solidFill>
                <a:latin typeface="Roboto"/>
              </a:rPr>
              <a:t>Корммаш</a:t>
            </a:r>
            <a:r>
              <a:rPr lang="ru-RU" sz="1600" dirty="0">
                <a:solidFill>
                  <a:schemeClr val="bg1"/>
                </a:solidFill>
                <a:latin typeface="Roboto"/>
              </a:rPr>
              <a:t>» основан в 1938 г. и оснащен оборудованием для плазменной и лазерной резки металла, гальванического, лакокрасочного покрытия, прессового производства, механической обработки металлов, сварочного производства, изготовления полимерных изделий.</a:t>
            </a:r>
          </a:p>
          <a:p>
            <a:endParaRPr lang="ru-RU" sz="1600" dirty="0">
              <a:solidFill>
                <a:schemeClr val="bg1"/>
              </a:solidFill>
              <a:latin typeface="Roboto"/>
            </a:endParaRPr>
          </a:p>
          <a:p>
            <a:r>
              <a:rPr lang="ru-RU" sz="1600" dirty="0">
                <a:solidFill>
                  <a:schemeClr val="bg1"/>
                </a:solidFill>
                <a:latin typeface="Roboto"/>
              </a:rPr>
              <a:t>ПАО «</a:t>
            </a:r>
            <a:r>
              <a:rPr lang="ru-RU" sz="1600" dirty="0" err="1">
                <a:solidFill>
                  <a:schemeClr val="bg1"/>
                </a:solidFill>
                <a:latin typeface="Roboto"/>
              </a:rPr>
              <a:t>Миллеровосельмаш</a:t>
            </a:r>
            <a:r>
              <a:rPr lang="ru-RU" sz="1600" dirty="0">
                <a:solidFill>
                  <a:schemeClr val="bg1"/>
                </a:solidFill>
                <a:latin typeface="Roboto"/>
              </a:rPr>
              <a:t>» основан 1951 г. На территории завода имеется: механический цех, кузнечно-прессовый цех, сборочный цех, инструментальный цех, цех окраски.</a:t>
            </a:r>
          </a:p>
          <a:p>
            <a:r>
              <a:rPr lang="ru-RU" sz="1600" dirty="0">
                <a:solidFill>
                  <a:schemeClr val="bg1"/>
                </a:solidFill>
                <a:latin typeface="Roboto"/>
              </a:rPr>
              <a:t>Каждый завод имеет собственное конструкторские бюро. Мы используем многолетний опыт работы и современные решения для создания надежной техники для ваших полей.</a:t>
            </a:r>
          </a:p>
          <a:p>
            <a:endParaRPr lang="ru-RU" sz="1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907159"/>
            <a:ext cx="3851280" cy="28884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71" y="4076258"/>
            <a:ext cx="3862110" cy="256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698986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>
            <a:extLst>
              <a:ext uri="{FF2B5EF4-FFF2-40B4-BE49-F238E27FC236}">
                <a16:creationId xmlns:a16="http://schemas.microsoft.com/office/drawing/2014/main" id="{02148644-FB87-4E5B-9D69-2AB029456967}"/>
              </a:ext>
            </a:extLst>
          </p:cNvPr>
          <p:cNvSpPr txBox="1">
            <a:spLocks/>
          </p:cNvSpPr>
          <p:nvPr/>
        </p:nvSpPr>
        <p:spPr>
          <a:xfrm>
            <a:off x="1016221" y="182178"/>
            <a:ext cx="10515600" cy="57821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chemeClr val="bg1"/>
                </a:solidFill>
                <a:latin typeface="Roboto"/>
                <a:ea typeface="+mn-ea"/>
                <a:cs typeface="+mn-cs"/>
                <a:sym typeface="Impact"/>
              </a:rPr>
              <a:t>ФРЦ СЕРВИС ЯМЗ 58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05743" y="972150"/>
            <a:ext cx="666220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Roboto"/>
              </a:rPr>
              <a:t>С 2023 года функционирует Фирменный ремонтный сервис ЯМЗ 58</a:t>
            </a:r>
          </a:p>
          <a:p>
            <a:endParaRPr lang="ru-RU" sz="1600" dirty="0">
              <a:solidFill>
                <a:schemeClr val="bg1"/>
              </a:solidFill>
              <a:latin typeface="Roboto"/>
            </a:endParaRPr>
          </a:p>
          <a:p>
            <a:r>
              <a:rPr lang="ru-RU" sz="1600" dirty="0">
                <a:solidFill>
                  <a:schemeClr val="bg1"/>
                </a:solidFill>
                <a:latin typeface="Roboto"/>
              </a:rPr>
              <a:t>Обслуживание городов Пенза, Кузнецк, Саранск, Саратов, Энгельс, Сызрань, Балашов.</a:t>
            </a:r>
          </a:p>
          <a:p>
            <a:endParaRPr lang="ru-RU" sz="1600" dirty="0">
              <a:solidFill>
                <a:schemeClr val="bg1"/>
              </a:solidFill>
              <a:latin typeface="Roboto"/>
            </a:endParaRPr>
          </a:p>
          <a:p>
            <a:pPr fontAlgn="base"/>
            <a:r>
              <a:rPr lang="ru-RU" sz="1600" dirty="0">
                <a:solidFill>
                  <a:schemeClr val="bg1"/>
                </a:solidFill>
                <a:latin typeface="Roboto"/>
              </a:rPr>
              <a:t>Осуществляем капитальный ремонт и восстановление рядных и V-образных дизельных двигателей:</a:t>
            </a:r>
          </a:p>
          <a:p>
            <a:pPr fontAlgn="base"/>
            <a:endParaRPr lang="ru-RU" sz="1600" dirty="0">
              <a:solidFill>
                <a:schemeClr val="bg1"/>
              </a:solidFill>
              <a:latin typeface="Roboto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Roboto"/>
              </a:rPr>
              <a:t>ЯМЗ-238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Roboto"/>
              </a:rPr>
              <a:t>ЯМЗ-236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Roboto"/>
              </a:rPr>
              <a:t>ЯМЗ-536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Roboto"/>
              </a:rPr>
              <a:t>ЯМЗ-240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bg1"/>
              </a:solidFill>
              <a:latin typeface="Roboto"/>
            </a:endParaRPr>
          </a:p>
          <a:p>
            <a:pPr fontAlgn="base"/>
            <a:r>
              <a:rPr lang="ru-RU" sz="1600" dirty="0">
                <a:solidFill>
                  <a:schemeClr val="bg1"/>
                </a:solidFill>
                <a:latin typeface="Roboto"/>
              </a:rPr>
              <a:t>Ремонт проводится под контролем завода-изготовителя — ПАО «Автодизель» (ЯМЗ). Гарантия 12 месяцев.</a:t>
            </a:r>
          </a:p>
          <a:p>
            <a:pPr fontAlgn="base"/>
            <a:endParaRPr lang="ru-RU" sz="1600" dirty="0">
              <a:solidFill>
                <a:schemeClr val="bg1"/>
              </a:solidFill>
              <a:latin typeface="Roboto"/>
            </a:endParaRPr>
          </a:p>
          <a:p>
            <a:pPr fontAlgn="base"/>
            <a:endParaRPr lang="ru-RU" sz="1600" dirty="0">
              <a:solidFill>
                <a:schemeClr val="bg1"/>
              </a:solidFill>
              <a:latin typeface="Roboto"/>
            </a:endParaRPr>
          </a:p>
          <a:p>
            <a:endParaRPr lang="ru-RU" sz="1600" dirty="0">
              <a:solidFill>
                <a:schemeClr val="bg1"/>
              </a:solidFill>
              <a:latin typeface="Roboto"/>
            </a:endParaRPr>
          </a:p>
          <a:p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88" y="869131"/>
            <a:ext cx="4106639" cy="580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594734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59652" y="229766"/>
            <a:ext cx="666220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1600" b="1" dirty="0">
                <a:solidFill>
                  <a:schemeClr val="bg1"/>
                </a:solidFill>
                <a:latin typeface="Roboto"/>
              </a:rPr>
              <a:t>ПРЕИМУЩЕСТВА ФРЦ</a:t>
            </a:r>
          </a:p>
          <a:p>
            <a:pPr algn="ctr" fontAlgn="base"/>
            <a:endParaRPr lang="ru-RU" sz="1600" b="1" dirty="0">
              <a:solidFill>
                <a:schemeClr val="bg1"/>
              </a:solidFill>
              <a:latin typeface="Roboto"/>
            </a:endParaRP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bg1"/>
                </a:solidFill>
                <a:latin typeface="Roboto"/>
              </a:rPr>
              <a:t>Низкая стоимость услуг</a:t>
            </a:r>
          </a:p>
          <a:p>
            <a:pPr fontAlgn="base"/>
            <a:r>
              <a:rPr lang="ru-RU" sz="1600" dirty="0">
                <a:solidFill>
                  <a:schemeClr val="bg1"/>
                </a:solidFill>
                <a:latin typeface="Roboto"/>
              </a:rPr>
              <a:t>ФРЦ имеют льготные условия на приобретение запчастей от завода-изготовителя, что экономично сказывается на конечной стоимости ремонта. </a:t>
            </a:r>
          </a:p>
          <a:p>
            <a:pPr fontAlgn="base"/>
            <a:endParaRPr lang="ru-RU" sz="1600" dirty="0">
              <a:solidFill>
                <a:schemeClr val="bg1"/>
              </a:solidFill>
              <a:latin typeface="Roboto"/>
            </a:endParaRP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bg1"/>
                </a:solidFill>
                <a:latin typeface="Roboto"/>
              </a:rPr>
              <a:t>Заводское качество</a:t>
            </a:r>
          </a:p>
          <a:p>
            <a:pPr fontAlgn="base"/>
            <a:r>
              <a:rPr lang="ru-RU" sz="1600" dirty="0">
                <a:solidFill>
                  <a:schemeClr val="bg1"/>
                </a:solidFill>
                <a:latin typeface="Roboto"/>
              </a:rPr>
              <a:t>ФРЦ осуществляют капитальный </a:t>
            </a:r>
            <a:r>
              <a:rPr lang="ru-RU" sz="1600" dirty="0" err="1">
                <a:solidFill>
                  <a:schemeClr val="bg1"/>
                </a:solidFill>
                <a:latin typeface="Roboto"/>
              </a:rPr>
              <a:t>постгарантийный</a:t>
            </a:r>
            <a:r>
              <a:rPr lang="ru-RU" sz="1600" dirty="0">
                <a:solidFill>
                  <a:schemeClr val="bg1"/>
                </a:solidFill>
                <a:latin typeface="Roboto"/>
              </a:rPr>
              <a:t> ремонт двигателей ЯМЗ, используя только оригинальные детали от завода-изготовителя. Вы защищены от установки контрафактных аналогов и б/у запчастей.</a:t>
            </a:r>
          </a:p>
          <a:p>
            <a:pPr fontAlgn="base"/>
            <a:endParaRPr lang="ru-RU" sz="1600" dirty="0">
              <a:solidFill>
                <a:schemeClr val="bg1"/>
              </a:solidFill>
              <a:latin typeface="Roboto"/>
            </a:endParaRP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bg1"/>
                </a:solidFill>
                <a:latin typeface="Roboto"/>
              </a:rPr>
              <a:t>Только оригинальные запасные части</a:t>
            </a:r>
          </a:p>
          <a:p>
            <a:pPr fontAlgn="base"/>
            <a:r>
              <a:rPr lang="ru-RU" sz="1600" dirty="0">
                <a:solidFill>
                  <a:schemeClr val="bg1"/>
                </a:solidFill>
                <a:latin typeface="Roboto"/>
              </a:rPr>
              <a:t>Гарантию на запасные части предоставляет завод-изготовитель — ПАО «Автодизель». Гарантию на работы предоставляет Фирменный ремонтный центр ЯМЗ. Если в течение гарантийного срока двигатель начнет работать некорректно, вам не придется оплачивать ремонт.</a:t>
            </a:r>
          </a:p>
          <a:p>
            <a:pPr fontAlgn="base"/>
            <a:endParaRPr lang="ru-RU" sz="1600" dirty="0">
              <a:solidFill>
                <a:schemeClr val="bg1"/>
              </a:solidFill>
              <a:latin typeface="Roboto"/>
            </a:endParaRP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bg1"/>
                </a:solidFill>
                <a:latin typeface="Roboto"/>
              </a:rPr>
              <a:t>Берем все заботы о ремонте на себя</a:t>
            </a:r>
          </a:p>
          <a:p>
            <a:pPr fontAlgn="base"/>
            <a:r>
              <a:rPr lang="ru-RU" sz="1600" dirty="0">
                <a:solidFill>
                  <a:schemeClr val="bg1"/>
                </a:solidFill>
                <a:latin typeface="Roboto"/>
              </a:rPr>
              <a:t>Вам не нужно думать, где заказать запасные части, сравнивать цены и организовывать доставку — все, что нужно, есть в наличии в ФРЦ. Вам останется просто принять отличный результат.</a:t>
            </a:r>
          </a:p>
          <a:p>
            <a:endParaRPr lang="ru-RU" sz="1600" dirty="0">
              <a:solidFill>
                <a:schemeClr val="bg1"/>
              </a:solidFill>
              <a:latin typeface="Roboto"/>
            </a:endParaRPr>
          </a:p>
          <a:p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92" y="664332"/>
            <a:ext cx="3582156" cy="26866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8" y="3666654"/>
            <a:ext cx="3603280" cy="270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09412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D312EF6-0724-4A22-B1EF-B9B3590C2A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8" b="12398"/>
          <a:stretch>
            <a:fillRect/>
          </a:stretch>
        </p:blipFill>
        <p:spPr>
          <a:xfrm>
            <a:off x="0" y="0"/>
            <a:ext cx="12190413" cy="6870700"/>
          </a:xfrm>
          <a:prstGeom prst="rect">
            <a:avLst/>
          </a:prstGeom>
        </p:spPr>
      </p:pic>
      <p:sp>
        <p:nvSpPr>
          <p:cNvPr id="6" name="Рисунок 5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1" name="Рисунок 10"/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19" name="Rectangle"/>
          <p:cNvSpPr/>
          <p:nvPr/>
        </p:nvSpPr>
        <p:spPr>
          <a:xfrm>
            <a:off x="2430" y="-6350"/>
            <a:ext cx="12189570" cy="6864350"/>
          </a:xfrm>
          <a:prstGeom prst="rect">
            <a:avLst/>
          </a:prstGeom>
          <a:gradFill>
            <a:gsLst>
              <a:gs pos="0">
                <a:srgbClr val="272728">
                  <a:alpha val="34531"/>
                </a:srgbClr>
              </a:gs>
              <a:gs pos="100000">
                <a:schemeClr val="accent1">
                  <a:alpha val="42000"/>
                </a:schemeClr>
              </a:gs>
            </a:gsLst>
            <a:lin ang="16200000"/>
          </a:gra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262727"/>
                </a:solidFill>
              </a:defRPr>
            </a:pPr>
            <a:endParaRPr dirty="0"/>
          </a:p>
        </p:txBody>
      </p:sp>
      <p:sp>
        <p:nvSpPr>
          <p:cNvPr id="22" name="Rectangle"/>
          <p:cNvSpPr/>
          <p:nvPr/>
        </p:nvSpPr>
        <p:spPr>
          <a:xfrm>
            <a:off x="7427742" y="0"/>
            <a:ext cx="4759518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endParaRPr dirty="0"/>
          </a:p>
        </p:txBody>
      </p:sp>
      <p:sp>
        <p:nvSpPr>
          <p:cNvPr id="23" name="TextBox 22"/>
          <p:cNvSpPr txBox="1"/>
          <p:nvPr/>
        </p:nvSpPr>
        <p:spPr>
          <a:xfrm>
            <a:off x="7535938" y="73614"/>
            <a:ext cx="4543125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Roboto"/>
              </a:rPr>
              <a:t>За более 10 лет работы клиент «ПАК» - каждое второе сельхозпредприятие:</a:t>
            </a:r>
          </a:p>
          <a:p>
            <a:endParaRPr lang="ru-RU" dirty="0">
              <a:solidFill>
                <a:schemeClr val="bg1"/>
              </a:solidFill>
              <a:latin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Roboto"/>
              </a:rPr>
              <a:t>ГК «</a:t>
            </a:r>
            <a:r>
              <a:rPr lang="ru-RU" dirty="0" err="1">
                <a:solidFill>
                  <a:schemeClr val="bg1"/>
                </a:solidFill>
                <a:latin typeface="Roboto"/>
              </a:rPr>
              <a:t>Дамате</a:t>
            </a:r>
            <a:r>
              <a:rPr lang="ru-RU" dirty="0">
                <a:solidFill>
                  <a:schemeClr val="bg1"/>
                </a:solidFill>
                <a:latin typeface="Roboto"/>
              </a:rPr>
              <a:t>» - крупнейший производитель индейки в России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chemeClr val="bg1"/>
              </a:solidFill>
              <a:latin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Roboto"/>
              </a:rPr>
              <a:t>«</a:t>
            </a:r>
            <a:r>
              <a:rPr lang="ru-RU" dirty="0" err="1">
                <a:solidFill>
                  <a:schemeClr val="bg1"/>
                </a:solidFill>
                <a:latin typeface="Roboto"/>
              </a:rPr>
              <a:t>Русмолко</a:t>
            </a:r>
            <a:r>
              <a:rPr lang="ru-RU" dirty="0">
                <a:solidFill>
                  <a:schemeClr val="bg1"/>
                </a:solidFill>
                <a:latin typeface="Roboto"/>
              </a:rPr>
              <a:t>» - входит в 3-ку крупнейших производителей молока в России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chemeClr val="bg1"/>
              </a:solidFill>
              <a:latin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Roboto"/>
              </a:rPr>
              <a:t>ПАО «Группа Черкизово» - занимает лидирующие позиции на рынках куриного мяса, свинины, индейки и колбасных изделий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chemeClr val="bg1"/>
              </a:solidFill>
              <a:latin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Roboto"/>
              </a:rPr>
              <a:t>ГК «</a:t>
            </a:r>
            <a:r>
              <a:rPr lang="ru-RU" dirty="0" err="1">
                <a:solidFill>
                  <a:schemeClr val="bg1"/>
                </a:solidFill>
                <a:latin typeface="Roboto"/>
              </a:rPr>
              <a:t>РостАгро</a:t>
            </a:r>
            <a:r>
              <a:rPr lang="ru-RU" dirty="0">
                <a:solidFill>
                  <a:schemeClr val="bg1"/>
                </a:solidFill>
                <a:latin typeface="Roboto"/>
              </a:rPr>
              <a:t>» - входит в ТОП-20 крупнейших землевладельцев России по версии BEFL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chemeClr val="bg1"/>
              </a:solidFill>
              <a:latin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Roboto"/>
              </a:rPr>
              <a:t>ООО «АП «Восток Агро» - реализует проект по развитию молочного животноводства и растениеводства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chemeClr val="bg1"/>
              </a:solidFill>
              <a:latin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Roboto"/>
              </a:rPr>
              <a:t>малый и средний агробизнес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472707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11023E-A460-4BC8-92C8-65C353ACEAF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0" r="14140"/>
          <a:stretch>
            <a:fillRect/>
          </a:stretch>
        </p:blipFill>
        <p:spPr>
          <a:xfrm>
            <a:off x="5205413" y="0"/>
            <a:ext cx="6986587" cy="6858000"/>
          </a:xfrm>
        </p:spPr>
      </p:pic>
      <p:sp>
        <p:nvSpPr>
          <p:cNvPr id="27" name="Rectangle"/>
          <p:cNvSpPr/>
          <p:nvPr/>
        </p:nvSpPr>
        <p:spPr>
          <a:xfrm>
            <a:off x="5206091" y="0"/>
            <a:ext cx="6985909" cy="6870700"/>
          </a:xfrm>
          <a:prstGeom prst="rect">
            <a:avLst/>
          </a:prstGeom>
          <a:gradFill>
            <a:gsLst>
              <a:gs pos="0">
                <a:srgbClr val="272728">
                  <a:alpha val="34531"/>
                </a:srgbClr>
              </a:gs>
              <a:gs pos="100000">
                <a:schemeClr val="accent2">
                  <a:alpha val="44000"/>
                </a:schemeClr>
              </a:gs>
            </a:gsLst>
            <a:lin ang="16200000"/>
          </a:gra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262727"/>
                </a:solidFill>
              </a:defRPr>
            </a:pPr>
            <a:endParaRPr/>
          </a:p>
        </p:txBody>
      </p:sp>
      <p:sp>
        <p:nvSpPr>
          <p:cNvPr id="28" name="This is your presentation title"/>
          <p:cNvSpPr txBox="1"/>
          <p:nvPr/>
        </p:nvSpPr>
        <p:spPr>
          <a:xfrm>
            <a:off x="0" y="255553"/>
            <a:ext cx="6965108" cy="1754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6000" cap="all">
                <a:solidFill>
                  <a:srgbClr val="BEAB96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rPr lang="ru-RU" sz="5400" dirty="0">
                <a:solidFill>
                  <a:srgbClr val="FFFFFF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СПАСИБО ЗА Внимание</a:t>
            </a:r>
            <a:endParaRPr sz="5400" dirty="0">
              <a:solidFill>
                <a:schemeClr val="accent1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1" name="Graphic 269"/>
          <p:cNvSpPr/>
          <p:nvPr/>
        </p:nvSpPr>
        <p:spPr>
          <a:xfrm>
            <a:off x="3595856" y="6018311"/>
            <a:ext cx="170426" cy="1292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04" extrusionOk="0">
                <a:moveTo>
                  <a:pt x="21600" y="10753"/>
                </a:moveTo>
                <a:cubicBezTo>
                  <a:pt x="21600" y="10493"/>
                  <a:pt x="21521" y="10245"/>
                  <a:pt x="21382" y="10062"/>
                </a:cubicBezTo>
                <a:lnTo>
                  <a:pt x="13933" y="287"/>
                </a:lnTo>
                <a:cubicBezTo>
                  <a:pt x="13643" y="-95"/>
                  <a:pt x="13171" y="-95"/>
                  <a:pt x="12880" y="287"/>
                </a:cubicBezTo>
                <a:cubicBezTo>
                  <a:pt x="12741" y="470"/>
                  <a:pt x="12662" y="719"/>
                  <a:pt x="12662" y="978"/>
                </a:cubicBezTo>
                <a:lnTo>
                  <a:pt x="12662" y="5865"/>
                </a:lnTo>
                <a:lnTo>
                  <a:pt x="745" y="5865"/>
                </a:lnTo>
                <a:cubicBezTo>
                  <a:pt x="334" y="5865"/>
                  <a:pt x="0" y="6303"/>
                  <a:pt x="0" y="6843"/>
                </a:cubicBezTo>
                <a:lnTo>
                  <a:pt x="0" y="14663"/>
                </a:lnTo>
                <a:cubicBezTo>
                  <a:pt x="0" y="15203"/>
                  <a:pt x="334" y="15640"/>
                  <a:pt x="745" y="15640"/>
                </a:cubicBezTo>
                <a:lnTo>
                  <a:pt x="12662" y="15640"/>
                </a:lnTo>
                <a:lnTo>
                  <a:pt x="12662" y="20528"/>
                </a:lnTo>
                <a:cubicBezTo>
                  <a:pt x="12662" y="21068"/>
                  <a:pt x="12996" y="21505"/>
                  <a:pt x="13407" y="21505"/>
                </a:cubicBezTo>
                <a:cubicBezTo>
                  <a:pt x="13605" y="21505"/>
                  <a:pt x="13794" y="21402"/>
                  <a:pt x="13933" y="21219"/>
                </a:cubicBezTo>
                <a:lnTo>
                  <a:pt x="21382" y="11444"/>
                </a:lnTo>
                <a:cubicBezTo>
                  <a:pt x="21521" y="11260"/>
                  <a:pt x="21600" y="11012"/>
                  <a:pt x="21600" y="10753"/>
                </a:cubicBezTo>
                <a:close/>
              </a:path>
            </a:pathLst>
          </a:custGeom>
          <a:solidFill>
            <a:srgbClr val="272727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240631" y="4275396"/>
            <a:ext cx="41388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Roboto"/>
              </a:rPr>
              <a:t>ООО «Пензенская Аграрная Компания»</a:t>
            </a:r>
          </a:p>
          <a:p>
            <a:endParaRPr lang="ru-RU" sz="1600" dirty="0">
              <a:solidFill>
                <a:schemeClr val="bg1"/>
              </a:solidFill>
              <a:latin typeface="Roboto"/>
            </a:endParaRPr>
          </a:p>
          <a:p>
            <a:r>
              <a:rPr lang="ru-RU" sz="1600" dirty="0">
                <a:solidFill>
                  <a:schemeClr val="bg1"/>
                </a:solidFill>
                <a:latin typeface="Roboto"/>
              </a:rPr>
              <a:t>Офис продаж: 440031, г. Пенза, ул. 40 лет Октября, 19Д</a:t>
            </a:r>
          </a:p>
          <a:p>
            <a:r>
              <a:rPr lang="ru-RU" sz="1600" dirty="0">
                <a:solidFill>
                  <a:schemeClr val="bg1"/>
                </a:solidFill>
                <a:latin typeface="Roboto"/>
              </a:rPr>
              <a:t>Сервисный центр и склад: г. Пенза, ул. </a:t>
            </a:r>
            <a:r>
              <a:rPr lang="ru-RU" sz="1600" dirty="0" err="1">
                <a:solidFill>
                  <a:schemeClr val="bg1"/>
                </a:solidFill>
                <a:latin typeface="Roboto"/>
              </a:rPr>
              <a:t>Аустрина</a:t>
            </a:r>
            <a:r>
              <a:rPr lang="ru-RU" sz="1600" dirty="0">
                <a:solidFill>
                  <a:schemeClr val="bg1"/>
                </a:solidFill>
                <a:latin typeface="Roboto"/>
              </a:rPr>
              <a:t>, 3В</a:t>
            </a:r>
          </a:p>
          <a:p>
            <a:r>
              <a:rPr lang="ru-RU" sz="1600" dirty="0">
                <a:solidFill>
                  <a:schemeClr val="bg1"/>
                </a:solidFill>
                <a:latin typeface="Roboto"/>
              </a:rPr>
              <a:t>тел.: 8 (8412) 713-100</a:t>
            </a:r>
          </a:p>
          <a:p>
            <a:r>
              <a:rPr lang="en-US" sz="1600" dirty="0">
                <a:solidFill>
                  <a:schemeClr val="bg1"/>
                </a:solidFill>
                <a:latin typeface="Roboto"/>
              </a:rPr>
              <a:t>pac-58@yandex.ru</a:t>
            </a:r>
          </a:p>
          <a:p>
            <a:r>
              <a:rPr lang="en-US" sz="1600" dirty="0">
                <a:solidFill>
                  <a:schemeClr val="bg1"/>
                </a:solidFill>
                <a:latin typeface="Roboto"/>
              </a:rPr>
              <a:t>www.pac58.com</a:t>
            </a:r>
            <a:endParaRPr lang="ru-RU" sz="1600" dirty="0">
              <a:solidFill>
                <a:schemeClr val="bg1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27733447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3533" y="269507"/>
            <a:ext cx="10250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Roboto"/>
              </a:rPr>
              <a:t>Современные модели КИРОВЕЦ в парке предприятий – залог успешного бизнеса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637" y="929653"/>
            <a:ext cx="3125804" cy="20838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687" y="929653"/>
            <a:ext cx="3157086" cy="21049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30" y="929652"/>
            <a:ext cx="3125804" cy="20838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637" y="3800986"/>
            <a:ext cx="3195206" cy="21311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35" y="3800168"/>
            <a:ext cx="3197994" cy="21319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552" y="3800168"/>
            <a:ext cx="3198452" cy="213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711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3533" y="269507"/>
            <a:ext cx="10250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Roboto"/>
              </a:rPr>
              <a:t>Современные модели КИРОВЕЦ в парке предприятий – залог успешного бизнеса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15" y="1161607"/>
            <a:ext cx="4973853" cy="33159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70898" y="809867"/>
            <a:ext cx="653555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solidFill>
                  <a:schemeClr val="bg1"/>
                </a:solidFill>
                <a:latin typeface="Roboto"/>
              </a:rPr>
              <a:t>В линейке К-7М с двигателями </a:t>
            </a:r>
            <a:r>
              <a:rPr lang="ru-RU" sz="1400" dirty="0" err="1">
                <a:solidFill>
                  <a:schemeClr val="bg1"/>
                </a:solidFill>
                <a:latin typeface="Roboto"/>
              </a:rPr>
              <a:t>Weichai</a:t>
            </a:r>
            <a:r>
              <a:rPr lang="ru-RU" sz="1400" dirty="0">
                <a:solidFill>
                  <a:schemeClr val="bg1"/>
                </a:solidFill>
                <a:latin typeface="Roboto"/>
              </a:rPr>
              <a:t> (комплектация ПРЕМИУМ) две модели сельскохозяйственных тракторов общего назначения мощностью от 430 и 460 </a:t>
            </a:r>
            <a:r>
              <a:rPr lang="ru-RU" sz="1400" dirty="0" err="1">
                <a:solidFill>
                  <a:schemeClr val="bg1"/>
                </a:solidFill>
                <a:latin typeface="Roboto"/>
              </a:rPr>
              <a:t>л.с</a:t>
            </a:r>
            <a:r>
              <a:rPr lang="ru-RU" sz="1400" dirty="0">
                <a:solidFill>
                  <a:schemeClr val="bg1"/>
                </a:solidFill>
                <a:latin typeface="Roboto"/>
              </a:rPr>
              <a:t>.</a:t>
            </a:r>
            <a:endParaRPr lang="en-US" sz="1400" dirty="0">
              <a:solidFill>
                <a:schemeClr val="bg1"/>
              </a:solidFill>
              <a:latin typeface="Roboto"/>
            </a:endParaRPr>
          </a:p>
          <a:p>
            <a:pPr algn="just"/>
            <a:endParaRPr lang="ru-RU" sz="1400" dirty="0">
              <a:solidFill>
                <a:schemeClr val="bg1"/>
              </a:solidFill>
              <a:latin typeface="Roboto"/>
            </a:endParaRP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Roboto"/>
              </a:rPr>
              <a:t>Тракторы с двигателем 460 </a:t>
            </a:r>
            <a:r>
              <a:rPr lang="ru-RU" sz="1400" dirty="0" err="1">
                <a:solidFill>
                  <a:schemeClr val="bg1"/>
                </a:solidFill>
                <a:latin typeface="Roboto"/>
              </a:rPr>
              <a:t>л.с</a:t>
            </a:r>
            <a:r>
              <a:rPr lang="ru-RU" sz="1400" dirty="0">
                <a:solidFill>
                  <a:schemeClr val="bg1"/>
                </a:solidFill>
                <a:latin typeface="Roboto"/>
              </a:rPr>
              <a:t>. (модель К-746М) для реализации полной тяговой мощности рекомендуется эксплуатировать в комплектации со сдвоенными колесами и максимальным </a:t>
            </a:r>
            <a:r>
              <a:rPr lang="ru-RU" sz="1400" dirty="0" err="1">
                <a:solidFill>
                  <a:schemeClr val="bg1"/>
                </a:solidFill>
                <a:latin typeface="Roboto"/>
              </a:rPr>
              <a:t>балластированием</a:t>
            </a:r>
            <a:r>
              <a:rPr lang="ru-RU" sz="1400" dirty="0">
                <a:solidFill>
                  <a:schemeClr val="bg1"/>
                </a:solidFill>
                <a:latin typeface="Roboto"/>
              </a:rPr>
              <a:t>. </a:t>
            </a:r>
          </a:p>
          <a:p>
            <a:pPr algn="just"/>
            <a:endParaRPr lang="ru-RU" sz="1400" dirty="0">
              <a:solidFill>
                <a:schemeClr val="bg1"/>
              </a:solidFill>
              <a:latin typeface="Roboto"/>
            </a:endParaRP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Roboto"/>
              </a:rPr>
              <a:t>Тракторы оснащаются гидросистемой рабочего оборудования с аксиально-поршневым насосом максимальной производительностью 180 и 270 л/мин, гидравлическими распределителями с электроуправлением и секцией EHR. В базовую комплектацию всех тракторов входит трехточечное навесное устройство категории IV N по ISO с системой быстрой сцепки, </a:t>
            </a:r>
            <a:r>
              <a:rPr lang="ru-RU" sz="1400" dirty="0" err="1">
                <a:solidFill>
                  <a:schemeClr val="bg1"/>
                </a:solidFill>
                <a:latin typeface="Roboto"/>
              </a:rPr>
              <a:t>гидрофицированный</a:t>
            </a:r>
            <a:r>
              <a:rPr lang="ru-RU" sz="1400" dirty="0">
                <a:solidFill>
                  <a:schemeClr val="bg1"/>
                </a:solidFill>
                <a:latin typeface="Roboto"/>
              </a:rPr>
              <a:t> крюк и тяговый брус.</a:t>
            </a:r>
          </a:p>
          <a:p>
            <a:pPr algn="just"/>
            <a:endParaRPr lang="ru-RU" sz="1400" dirty="0">
              <a:solidFill>
                <a:schemeClr val="bg1"/>
              </a:solidFill>
              <a:latin typeface="Roboto"/>
            </a:endParaRP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Roboto"/>
              </a:rPr>
              <a:t>Каждый трактор КИРОВЕЦ оснащается штатной системой удаленного контроля параметров КИРОВЕЦ-АГРОМОНИТОР. В режиме он-</a:t>
            </a:r>
            <a:r>
              <a:rPr lang="ru-RU" sz="1400" dirty="0" err="1">
                <a:solidFill>
                  <a:schemeClr val="bg1"/>
                </a:solidFill>
                <a:latin typeface="Roboto"/>
              </a:rPr>
              <a:t>лайн</a:t>
            </a:r>
            <a:r>
              <a:rPr lang="ru-RU" sz="1400" dirty="0">
                <a:solidFill>
                  <a:schemeClr val="bg1"/>
                </a:solidFill>
                <a:latin typeface="Roboto"/>
              </a:rPr>
              <a:t> можно отследить местоположение трактора, его текущую скорость, расход топлива, основные рабочие параметры и аварийные сигналы.</a:t>
            </a:r>
          </a:p>
          <a:p>
            <a:endParaRPr lang="ru-RU" sz="1400" dirty="0">
              <a:solidFill>
                <a:schemeClr val="bg1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807674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3533" y="269507"/>
            <a:ext cx="10250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Roboto"/>
              </a:rPr>
              <a:t>Современные модели КИРОВЕЦ в парке предприятий – залог успешного бизнеса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53" y="1068403"/>
            <a:ext cx="5160949" cy="34410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17406" y="991401"/>
            <a:ext cx="628529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Roboto"/>
              </a:rPr>
              <a:t>Основные преимущества трактора </a:t>
            </a:r>
            <a:r>
              <a:rPr lang="ru-RU" dirty="0" err="1">
                <a:solidFill>
                  <a:schemeClr val="bg1"/>
                </a:solidFill>
                <a:latin typeface="Roboto"/>
              </a:rPr>
              <a:t>Кировец</a:t>
            </a:r>
            <a:r>
              <a:rPr lang="ru-RU" dirty="0">
                <a:solidFill>
                  <a:schemeClr val="bg1"/>
                </a:solidFill>
                <a:latin typeface="Roboto"/>
              </a:rPr>
              <a:t> К-7М в комплектации ПРЕМИУМ:</a:t>
            </a:r>
          </a:p>
          <a:p>
            <a:endParaRPr lang="ru-RU" dirty="0">
              <a:solidFill>
                <a:schemeClr val="bg1"/>
              </a:solidFill>
              <a:latin typeface="Roboto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Roboto"/>
              </a:rPr>
              <a:t>увеличенная мощность и тяговые возможности</a:t>
            </a:r>
          </a:p>
          <a:p>
            <a:pPr lvl="0"/>
            <a:endParaRPr lang="ru-RU" dirty="0">
              <a:solidFill>
                <a:schemeClr val="bg1"/>
              </a:solidFill>
              <a:latin typeface="Roboto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Roboto"/>
              </a:rPr>
              <a:t>новые экономичные </a:t>
            </a:r>
            <a:r>
              <a:rPr lang="ru-RU" dirty="0" err="1">
                <a:solidFill>
                  <a:schemeClr val="bg1"/>
                </a:solidFill>
                <a:latin typeface="Roboto"/>
              </a:rPr>
              <a:t>турбодизели</a:t>
            </a:r>
            <a:r>
              <a:rPr lang="ru-RU" dirty="0">
                <a:solidFill>
                  <a:schemeClr val="bg1"/>
                </a:solidFill>
                <a:latin typeface="Roboto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Roboto"/>
              </a:rPr>
              <a:t>Weichai</a:t>
            </a:r>
            <a:endParaRPr lang="ru-RU" dirty="0">
              <a:solidFill>
                <a:schemeClr val="bg1"/>
              </a:solidFill>
              <a:latin typeface="Roboto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dirty="0">
              <a:solidFill>
                <a:schemeClr val="bg1"/>
              </a:solidFill>
              <a:latin typeface="Roboto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Roboto"/>
              </a:rPr>
              <a:t>автоматическая трансмиссия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dirty="0">
              <a:solidFill>
                <a:schemeClr val="bg1"/>
              </a:solidFill>
              <a:latin typeface="Roboto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Roboto"/>
              </a:rPr>
              <a:t>современная эргономика рабочего места водителя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dirty="0">
              <a:solidFill>
                <a:schemeClr val="bg1"/>
              </a:solidFill>
              <a:latin typeface="Roboto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Roboto"/>
              </a:rPr>
              <a:t>комплектация импортными шинами с повышенной несущей способностью (для К-746М)</a:t>
            </a:r>
          </a:p>
          <a:p>
            <a:pPr lvl="0"/>
            <a:endParaRPr lang="ru-RU" dirty="0">
              <a:solidFill>
                <a:schemeClr val="bg1"/>
              </a:solidFill>
              <a:latin typeface="Roboto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Roboto"/>
              </a:rPr>
              <a:t>стандартная гидросистема 180 л/мин или МЕГАПОТОК 270 л/мин</a:t>
            </a:r>
          </a:p>
          <a:p>
            <a:pPr lvl="0"/>
            <a:endParaRPr lang="ru-RU" dirty="0">
              <a:solidFill>
                <a:schemeClr val="bg1"/>
              </a:solidFill>
              <a:latin typeface="Roboto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Roboto"/>
              </a:rPr>
              <a:t>КСК в базовой комплектации (для модели К-746М)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6358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3533" y="269507"/>
            <a:ext cx="10250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Roboto"/>
              </a:rPr>
              <a:t>Современные модели КИРОВЕЦ в парке предприятий – залог успешного бизнеса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352" y="4621973"/>
            <a:ext cx="3125804" cy="20838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740" y="4621973"/>
            <a:ext cx="3157086" cy="21049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5" y="4632521"/>
            <a:ext cx="3125804" cy="2083869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4290803"/>
              </p:ext>
            </p:extLst>
          </p:nvPr>
        </p:nvGraphicFramePr>
        <p:xfrm>
          <a:off x="290965" y="1170284"/>
          <a:ext cx="11605863" cy="29096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56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9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945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58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Модель трактора КИРОВЕЦ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Мощность, </a:t>
                      </a:r>
                      <a:r>
                        <a:rPr lang="ru-RU" sz="1200" dirty="0" err="1">
                          <a:solidFill>
                            <a:schemeClr val="bg1"/>
                          </a:solidFill>
                          <a:effectLst/>
                        </a:rPr>
                        <a:t>л.с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.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Модификация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</a:rPr>
                        <a:t>Цена, руб.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</a:rPr>
                        <a:t>К-730М Стандарт 1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</a:rPr>
                        <a:t>300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Колесный сельскохозяйственный трактор марка "</a:t>
                      </a:r>
                      <a:r>
                        <a:rPr lang="ru-RU" sz="1200" dirty="0" err="1">
                          <a:solidFill>
                            <a:schemeClr val="bg1"/>
                          </a:solidFill>
                          <a:effectLst/>
                        </a:rPr>
                        <a:t>Кировец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" тип К-7М вариант К-730М Стандарт 1 в комплектации: Двигатель ТМЗ 8481.10-11: 300 л.с.,1900 об/мин,1280 </a:t>
                      </a:r>
                      <a:r>
                        <a:rPr lang="ru-RU" sz="1200" dirty="0" err="1">
                          <a:solidFill>
                            <a:schemeClr val="bg1"/>
                          </a:solidFill>
                          <a:effectLst/>
                        </a:rPr>
                        <a:t>Н•м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. Коробка передач, 16/8, четырехрежимная, с автоматическим силовым переключением передач внутри режима. Ведущие мосты с самоблокирующимися дифференциалами «ноу-спин», передний мост подрессорен. Шины 710/70 R38. Заднее навесное устройство кат. IV по ISO с ТСУ-1-Ж (брус тяговый) и ТСУ-3-К (крюк). Гидросистема рабочего оборудования 180 л/мин. Оборудование и сервис онлайн-мониторинга работы трактора. Комбинированная тормозная система. / КП30426А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13 901</a:t>
                      </a:r>
                      <a:r>
                        <a:rPr lang="ru-RU" sz="1200" baseline="0" dirty="0">
                          <a:solidFill>
                            <a:schemeClr val="bg1"/>
                          </a:solidFill>
                          <a:effectLst/>
                        </a:rPr>
                        <a:t> 400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</a:rPr>
                        <a:t>К-735М Стандарт 1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</a:rPr>
                        <a:t>350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Колесный сельскохозяйственный трактор марка "</a:t>
                      </a:r>
                      <a:r>
                        <a:rPr lang="ru-RU" sz="1200" dirty="0" err="1">
                          <a:solidFill>
                            <a:schemeClr val="bg1"/>
                          </a:solidFill>
                          <a:effectLst/>
                        </a:rPr>
                        <a:t>Кировец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" тип К-7М вариант К-735М Стандарт 1 в комплектации: Двигатель ТМЗ-8481.10: 350 л.с.,1900 об/мин,1570 </a:t>
                      </a:r>
                      <a:r>
                        <a:rPr lang="ru-RU" sz="1200" dirty="0" err="1">
                          <a:solidFill>
                            <a:schemeClr val="bg1"/>
                          </a:solidFill>
                          <a:effectLst/>
                        </a:rPr>
                        <a:t>Н•м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. Коробка передач, 16/8, четырехрежимная, с автоматическим силовым переключением передач внутри режима. Ведущие мосты с самоблокирующимися дифференциалами «ноу-спин», передний мост подрессорен. Шины 710/70 R38. Заднее навесное устройство кат. IV по ISO с ТСУ-1-Ж (брус тяговый) и ТСУ-3-К (крюк). Гидросистема рабочего оборудования 180 л/мин. Оборудование и сервис онлайн-мониторинга работы трактора. Комбинированная тормозная система. / КП35426А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  <a:r>
                        <a:rPr lang="ru-RU" sz="1200" baseline="0" dirty="0">
                          <a:solidFill>
                            <a:schemeClr val="bg1"/>
                          </a:solidFill>
                          <a:effectLst/>
                        </a:rPr>
                        <a:t> 626 000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0576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813" y="4961921"/>
            <a:ext cx="2727280" cy="18190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07" y="4961922"/>
            <a:ext cx="2728613" cy="18190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089" y="4964531"/>
            <a:ext cx="2725088" cy="18164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2784" y="154003"/>
            <a:ext cx="10250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Roboto"/>
              </a:rPr>
              <a:t>Современные модели КИРОВЕЦ в парке предприятий – залог успешного бизнеса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868019"/>
              </p:ext>
            </p:extLst>
          </p:nvPr>
        </p:nvGraphicFramePr>
        <p:xfrm>
          <a:off x="223107" y="698064"/>
          <a:ext cx="11685070" cy="39736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36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78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98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36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10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Модель трактора КИРОВЕЦ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Мощность, </a:t>
                      </a:r>
                      <a:r>
                        <a:rPr lang="ru-RU" sz="1000" dirty="0" err="1">
                          <a:solidFill>
                            <a:schemeClr val="bg1"/>
                          </a:solidFill>
                          <a:effectLst/>
                        </a:rPr>
                        <a:t>л.с</a:t>
                      </a: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.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Модификация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Цена, руб.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74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К-739М Стандарт 1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bg1"/>
                          </a:solidFill>
                          <a:effectLst/>
                        </a:rPr>
                        <a:t>390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Колесный сельскохозяйственный трактор марка "</a:t>
                      </a:r>
                      <a:r>
                        <a:rPr lang="ru-RU" sz="1000" dirty="0" err="1">
                          <a:solidFill>
                            <a:schemeClr val="bg1"/>
                          </a:solidFill>
                          <a:effectLst/>
                        </a:rPr>
                        <a:t>Кировец</a:t>
                      </a: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" тип К-7М вариант К-739М Стандарт 1 в комплектации: Двигатель ТМЗ-8481.10-02: 390 л.с.,1900 об/мин,1860 </a:t>
                      </a:r>
                      <a:r>
                        <a:rPr lang="ru-RU" sz="1000" dirty="0" err="1">
                          <a:solidFill>
                            <a:schemeClr val="bg1"/>
                          </a:solidFill>
                          <a:effectLst/>
                        </a:rPr>
                        <a:t>Н•м</a:t>
                      </a: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. Коробка передач, 16/8, четырехрежимная, с автоматическим силовым переключением передач внутри режима. Ведущие мосты с самоблокирующимися дифференциалами «ноу-спин», передний мост подрессорен. Шины 710/70 R38. Заднее навесное устройство кат. IV по ISO с ТСУ-1-Ж (брус тяговый) и ТСУ-3-К (крюк). Гидросистема рабочего оборудования 180 л/мин. Оборудование и сервис онлайн-мониторинга работы трактора. Комбинированная тормозная система. / КП39426А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15</a:t>
                      </a:r>
                      <a:r>
                        <a:rPr lang="ru-RU" sz="1000" baseline="0" dirty="0">
                          <a:solidFill>
                            <a:schemeClr val="bg1"/>
                          </a:solidFill>
                          <a:effectLst/>
                        </a:rPr>
                        <a:t> 091 300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20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К-742М Стандарт 1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420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Колесный сельскохозяйственный трактор марка "</a:t>
                      </a:r>
                      <a:r>
                        <a:rPr lang="ru-RU" sz="1000" dirty="0" err="1">
                          <a:solidFill>
                            <a:schemeClr val="bg1"/>
                          </a:solidFill>
                          <a:effectLst/>
                        </a:rPr>
                        <a:t>Кировец</a:t>
                      </a: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" тип К-7М вариант К-742М Стандарт 1 в комплектации: Двигатель ТМЗ-8481.10-04: 420 л.с.,1900 об/мин,1960 </a:t>
                      </a:r>
                      <a:r>
                        <a:rPr lang="ru-RU" sz="1000" dirty="0" err="1">
                          <a:solidFill>
                            <a:schemeClr val="bg1"/>
                          </a:solidFill>
                          <a:effectLst/>
                        </a:rPr>
                        <a:t>Н•м</a:t>
                      </a: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. Коробка передач, 16/8, четырехрежимная, с автоматическим силовым переключением передач внутри режима. Ведущие мосты с самоблокирующимися дифференциалами «ноу-спин», передний мост подрессорен. Шины 710/70 R38. Заднее навесное устройство кат. IV по ISO с ТСУ-1-Ж (брус тяговый) и ТСУ-3-К (крюк). Гидросистема рабочего оборудования 180 л/мин. Оборудование и сервис онлайн-мониторинга работы трактора. Комбинированная тормозная система. / КП42426А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effectLst/>
                        </a:rPr>
                        <a:t>15</a:t>
                      </a:r>
                      <a:r>
                        <a:rPr lang="ru-RU" sz="1000" baseline="0" dirty="0">
                          <a:solidFill>
                            <a:schemeClr val="bg1"/>
                          </a:solidFill>
                          <a:effectLst/>
                        </a:rPr>
                        <a:t> 748 000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209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К-743М</a:t>
                      </a:r>
                    </a:p>
                  </a:txBody>
                  <a:tcPr marL="56474" marR="56474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430 </a:t>
                      </a:r>
                    </a:p>
                  </a:txBody>
                  <a:tcPr marL="56474" marR="56474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Колесный сельскохозяйственный трактор марка "</a:t>
                      </a:r>
                      <a:r>
                        <a:rPr lang="ru-RU" sz="100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Кировец</a:t>
                      </a:r>
                      <a:r>
                        <a:rPr lang="ru-RU" sz="10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 тип К-7М вариант К-743М в комплектации: Двигатель </a:t>
                      </a:r>
                      <a:r>
                        <a:rPr lang="en-US" sz="10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WEICHAI WP12 </a:t>
                      </a:r>
                      <a:r>
                        <a:rPr lang="ru-RU" sz="10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рядный</a:t>
                      </a:r>
                      <a:r>
                        <a:rPr lang="ru-RU" sz="1000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6-цилиндровый с электронным блоком управления, мощность </a:t>
                      </a:r>
                      <a:r>
                        <a:rPr lang="ru-RU" sz="10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430 л.с.,1900 об/мин, 2060 </a:t>
                      </a:r>
                      <a:r>
                        <a:rPr lang="ru-RU" sz="100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Н•м</a:t>
                      </a:r>
                      <a:r>
                        <a:rPr lang="ru-RU" sz="10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(при 1300 об/мин.). Коробка передач, 16/8, четырехрежимная, с автоматическим силовым переключением передач внутри режима. Ведущие мосты с самоблокирующимися дифференциалами «ноу-спин», передний мост подрессорен. Шины 710/70 R38. Заднее навесное устройство кат. IV по ISO с ТСУ-1-Ж (брус тяговый) и ТСУ-3-К (крюк). Гидросистема рабочего оборудования 180 л/мин. Оборудование и сервис онлайн-мониторинга работы трактора. Комбинированная тормозная система. / КП</a:t>
                      </a:r>
                      <a:r>
                        <a:rPr lang="ru-RU" sz="1000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435</a:t>
                      </a:r>
                      <a:r>
                        <a:rPr lang="ru-RU" sz="10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26А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16 183 500</a:t>
                      </a:r>
                    </a:p>
                  </a:txBody>
                  <a:tcPr marL="56474" marR="56474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209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К-746М</a:t>
                      </a:r>
                    </a:p>
                  </a:txBody>
                  <a:tcPr marL="56474" marR="56474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460</a:t>
                      </a:r>
                    </a:p>
                  </a:txBody>
                  <a:tcPr marL="56474" marR="56474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Колесный сельскохозяйственный трактор марка "</a:t>
                      </a:r>
                      <a:r>
                        <a:rPr lang="ru-RU" sz="100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Кировец</a:t>
                      </a:r>
                      <a:r>
                        <a:rPr lang="ru-RU" sz="10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 тип К-7М вариант К-746М в комплектации: Двигатель </a:t>
                      </a:r>
                      <a:r>
                        <a:rPr lang="en-US" sz="10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WEICHAI WP12 </a:t>
                      </a:r>
                      <a:r>
                        <a:rPr lang="ru-RU" sz="10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рядный 6-цилиндровый с электронным блоком управления, мощность 460 л.с.,1900 об/мин, 2110 </a:t>
                      </a:r>
                      <a:r>
                        <a:rPr lang="ru-RU" sz="100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Н•м</a:t>
                      </a:r>
                      <a:r>
                        <a:rPr lang="ru-RU" sz="10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(при 1300 об/мин.). Коробка передач, 16/8, четырехрежимная, с автоматическим силовым переключением передач внутри режима. Ведущие мосты с самоблокирующимися дифференциалами «ноу-спин», передний мост подрессорен. Шины 710/70 R38. Заднее навесное устройство кат. IV по ISO с ТСУ-1-Ж (брус тяговый) и ТСУ-3-К (крюк). Гидросистема повышенной производительности</a:t>
                      </a:r>
                      <a:r>
                        <a:rPr lang="ru-RU" sz="1000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270 л/мин (МЕГАПОТОК). </a:t>
                      </a:r>
                      <a:r>
                        <a:rPr lang="ru-RU" sz="10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Оборудование и сервис онлайн-мониторинга работы трактора. Комбинированная тормозная система. / КП 46531А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19 087 700</a:t>
                      </a:r>
                    </a:p>
                  </a:txBody>
                  <a:tcPr marL="56474" marR="56474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3627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2471</TotalTime>
  <Words>3743</Words>
  <Application>Microsoft Office PowerPoint</Application>
  <PresentationFormat>Широкоэкранный</PresentationFormat>
  <Paragraphs>320</Paragraphs>
  <Slides>40</Slides>
  <Notes>0</Notes>
  <HiddenSlides>7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8" baseType="lpstr">
      <vt:lpstr>Arial</vt:lpstr>
      <vt:lpstr>Arial Black</vt:lpstr>
      <vt:lpstr>Calibri</vt:lpstr>
      <vt:lpstr>Calibri Light</vt:lpstr>
      <vt:lpstr>Roboto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ООО «ПАК» – официальный сервисный центр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Зоткина Валерия Юрьевна</cp:lastModifiedBy>
  <cp:revision>138</cp:revision>
  <cp:lastPrinted>2023-03-09T05:38:39Z</cp:lastPrinted>
  <dcterms:created xsi:type="dcterms:W3CDTF">2023-03-03T05:35:24Z</dcterms:created>
  <dcterms:modified xsi:type="dcterms:W3CDTF">2024-06-27T07:07:29Z</dcterms:modified>
</cp:coreProperties>
</file>