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413" r:id="rId2"/>
    <p:sldId id="414" r:id="rId3"/>
    <p:sldId id="464" r:id="rId4"/>
    <p:sldId id="457" r:id="rId5"/>
    <p:sldId id="463" r:id="rId6"/>
    <p:sldId id="454" r:id="rId7"/>
    <p:sldId id="471" r:id="rId8"/>
    <p:sldId id="458" r:id="rId9"/>
    <p:sldId id="460" r:id="rId10"/>
    <p:sldId id="474" r:id="rId11"/>
    <p:sldId id="472" r:id="rId12"/>
    <p:sldId id="475" r:id="rId13"/>
    <p:sldId id="473" r:id="rId14"/>
    <p:sldId id="452" r:id="rId15"/>
    <p:sldId id="476" r:id="rId16"/>
    <p:sldId id="478" r:id="rId17"/>
    <p:sldId id="477" r:id="rId18"/>
  </p:sldIdLst>
  <p:sldSz cx="12192000" cy="6858000"/>
  <p:notesSz cx="6797675" cy="9926638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krobat" panose="020B0604020202020204" charset="-52"/>
      <p:regular r:id="rId24"/>
    </p:embeddedFon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Akrobat Bold" panose="00000800000000000000" charset="-52"/>
      <p:bold r:id="rId29"/>
    </p:embeddedFont>
    <p:embeddedFont>
      <p:font typeface="Akrobat Light" panose="00000500000000000000" charset="-52"/>
      <p:regular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02E66DA-CE01-4348-99AF-693304C9A8B1}">
          <p14:sldIdLst>
            <p14:sldId id="413"/>
            <p14:sldId id="414"/>
            <p14:sldId id="464"/>
            <p14:sldId id="457"/>
            <p14:sldId id="463"/>
            <p14:sldId id="454"/>
            <p14:sldId id="471"/>
            <p14:sldId id="458"/>
            <p14:sldId id="460"/>
            <p14:sldId id="474"/>
            <p14:sldId id="472"/>
            <p14:sldId id="475"/>
            <p14:sldId id="473"/>
            <p14:sldId id="452"/>
            <p14:sldId id="476"/>
            <p14:sldId id="478"/>
            <p14:sldId id="477"/>
          </p14:sldIdLst>
        </p14:section>
        <p14:section name="Раздел без заголовка" id="{9BAC18C4-4593-48D9-8B6F-D8FA108CFD1C}">
          <p14:sldIdLst/>
        </p14:section>
      </p14:sectionLst>
    </p:ext>
    <p:ext uri="{EFAFB233-063F-42B5-8137-9DF3F51BA10A}">
      <p15:sldGuideLst xmlns="" xmlns:p15="http://schemas.microsoft.com/office/powerpoint/2012/main">
        <p15:guide id="2" pos="211" userDrawn="1">
          <p15:clr>
            <a:srgbClr val="A4A3A4"/>
          </p15:clr>
        </p15:guide>
        <p15:guide id="3" orient="horz" pos="958" userDrawn="1">
          <p15:clr>
            <a:srgbClr val="A4A3A4"/>
          </p15:clr>
        </p15:guide>
        <p15:guide id="4" orient="horz" pos="142" userDrawn="1">
          <p15:clr>
            <a:srgbClr val="A4A3A4"/>
          </p15:clr>
        </p15:guide>
        <p15:guide id="5" orient="horz" pos="2364" userDrawn="1">
          <p15:clr>
            <a:srgbClr val="A4A3A4"/>
          </p15:clr>
        </p15:guide>
        <p15:guide id="6" pos="302" userDrawn="1">
          <p15:clr>
            <a:srgbClr val="A4A3A4"/>
          </p15:clr>
        </p15:guide>
        <p15:guide id="7" orient="horz" pos="1774" userDrawn="1">
          <p15:clr>
            <a:srgbClr val="A4A3A4"/>
          </p15:clr>
        </p15:guide>
        <p15:guide id="8" orient="horz" pos="4315" userDrawn="1">
          <p15:clr>
            <a:srgbClr val="A4A3A4"/>
          </p15:clr>
        </p15:guide>
        <p15:guide id="9" pos="1822" userDrawn="1">
          <p15:clr>
            <a:srgbClr val="A4A3A4"/>
          </p15:clr>
        </p15:guide>
        <p15:guide id="10" orient="horz" pos="2296" userDrawn="1">
          <p15:clr>
            <a:srgbClr val="A4A3A4"/>
          </p15:clr>
        </p15:guide>
        <p15:guide id="11" pos="4702" userDrawn="1">
          <p15:clr>
            <a:srgbClr val="A4A3A4"/>
          </p15:clr>
        </p15:guide>
        <p15:guide id="12" pos="2865" userDrawn="1">
          <p15:clr>
            <a:srgbClr val="A4A3A4"/>
          </p15:clr>
        </p15:guide>
        <p15:guide id="13" pos="3976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2207" userDrawn="1">
          <p15:clr>
            <a:srgbClr val="A4A3A4"/>
          </p15:clr>
        </p15:guide>
        <p15:guide id="16" orient="horz" pos="1026" userDrawn="1">
          <p15:clr>
            <a:srgbClr val="A4A3A4"/>
          </p15:clr>
        </p15:guide>
        <p15:guide id="17" orient="horz" pos="5" userDrawn="1">
          <p15:clr>
            <a:srgbClr val="A4A3A4"/>
          </p15:clr>
        </p15:guide>
        <p15:guide id="18" orient="horz" pos="3453" userDrawn="1">
          <p15:clr>
            <a:srgbClr val="A4A3A4"/>
          </p15:clr>
        </p15:guide>
        <p15:guide id="19" orient="horz" pos="3045" userDrawn="1">
          <p15:clr>
            <a:srgbClr val="A4A3A4"/>
          </p15:clr>
        </p15:guide>
        <p15:guide id="20" orient="horz" pos="3634" userDrawn="1">
          <p15:clr>
            <a:srgbClr val="A4A3A4"/>
          </p15:clr>
        </p15:guide>
        <p15:guide id="21" pos="7537" userDrawn="1">
          <p15:clr>
            <a:srgbClr val="A4A3A4"/>
          </p15:clr>
        </p15:guide>
        <p15:guide id="22" orient="horz" pos="1389" userDrawn="1">
          <p15:clr>
            <a:srgbClr val="A4A3A4"/>
          </p15:clr>
        </p15:guide>
        <p15:guide id="23" orient="horz" pos="4088" userDrawn="1">
          <p15:clr>
            <a:srgbClr val="A4A3A4"/>
          </p15:clr>
        </p15:guide>
        <p15:guide id="24" orient="horz" pos="4042" userDrawn="1">
          <p15:clr>
            <a:srgbClr val="A4A3A4"/>
          </p15:clr>
        </p15:guide>
        <p15:guide id="25" orient="horz" pos="3906" userDrawn="1">
          <p15:clr>
            <a:srgbClr val="A4A3A4"/>
          </p15:clr>
        </p15:guide>
        <p15:guide id="26" pos="50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здалкин Владимир Алексеевич" initials="БВА" lastIdx="4" clrIdx="0">
    <p:extLst/>
  </p:cmAuthor>
  <p:cmAuthor id="2" name="Давлетшин Артур Нилович" initials="ДАН" lastIdx="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785C"/>
    <a:srgbClr val="005828"/>
    <a:srgbClr val="F9F9F9"/>
    <a:srgbClr val="FFFFFF"/>
    <a:srgbClr val="F1E656"/>
    <a:srgbClr val="0E4A5A"/>
    <a:srgbClr val="136177"/>
    <a:srgbClr val="FFFF00"/>
    <a:srgbClr val="D3C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9DBAAF-F2FC-4DDF-B28D-E2EB1A104C7A}" v="107" dt="2020-07-10T08:35:36.3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8" autoAdjust="0"/>
    <p:restoredTop sz="94660"/>
  </p:normalViewPr>
  <p:slideViewPr>
    <p:cSldViewPr snapToGrid="0">
      <p:cViewPr>
        <p:scale>
          <a:sx n="100" d="100"/>
          <a:sy n="100" d="100"/>
        </p:scale>
        <p:origin x="-996" y="-438"/>
      </p:cViewPr>
      <p:guideLst>
        <p:guide orient="horz" pos="958"/>
        <p:guide orient="horz" pos="142"/>
        <p:guide orient="horz" pos="2364"/>
        <p:guide orient="horz" pos="1774"/>
        <p:guide orient="horz" pos="4315"/>
        <p:guide orient="horz" pos="2296"/>
        <p:guide orient="horz" pos="1026"/>
        <p:guide orient="horz" pos="5"/>
        <p:guide orient="horz" pos="3453"/>
        <p:guide orient="horz" pos="3045"/>
        <p:guide orient="horz" pos="3634"/>
        <p:guide orient="horz" pos="1389"/>
        <p:guide orient="horz" pos="4088"/>
        <p:guide orient="horz" pos="4042"/>
        <p:guide orient="horz" pos="3906"/>
        <p:guide pos="211"/>
        <p:guide pos="302"/>
        <p:guide pos="1822"/>
        <p:guide pos="4702"/>
        <p:guide pos="2865"/>
        <p:guide pos="3976"/>
        <p:guide pos="2751"/>
        <p:guide pos="2207"/>
        <p:guide pos="7537"/>
        <p:guide pos="504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27E24-CB8E-400C-9D6B-FDAED5A0872C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E4B54-9A87-44B6-836D-92D46967D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27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0AF8-E713-45D4-9A84-C7EAC6C49FDD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2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baseline="0" dirty="0" smtClean="0"/>
              <a:t>Коллеги, благодарю за внимание и желаю всем интересной дискуссии в рамках нашего бизнес-завтрака! </a:t>
            </a:r>
          </a:p>
          <a:p>
            <a:r>
              <a:rPr lang="ru-RU" baseline="0" dirty="0" smtClean="0"/>
              <a:t>Для решения вопросов удаленно аграрии могут обратиться к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тветственным сотрудникам АО "</a:t>
            </a:r>
            <a:r>
              <a:rPr lang="ru-RU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Росагролизинг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по региону: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данном случае контакты ответственных сотрудников </a:t>
            </a:r>
            <a:r>
              <a:rPr lang="ru-RU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Республике Татарстан представлены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слайде.</a:t>
            </a:r>
            <a:endParaRPr lang="ru-RU" b="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9F271-DEEC-4AD5-B4F2-108DA4E113A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48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20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1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20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02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52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46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704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5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25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856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50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A7E99-7EC0-4653-926F-3C068BF8E3F8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1D33F-3662-4CE6-A1C2-6F66E930D0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80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4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i?id=2dbe7c9c0ceac0aa0439b3fb1afcb0ee_l-5352984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9558"/>
            <a:ext cx="6728347" cy="53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/>
          <p:cNvSpPr/>
          <p:nvPr/>
        </p:nvSpPr>
        <p:spPr>
          <a:xfrm rot="16200000" flipH="1">
            <a:off x="2683930" y="2597756"/>
            <a:ext cx="6642172" cy="1446660"/>
          </a:xfrm>
          <a:prstGeom prst="triangle">
            <a:avLst>
              <a:gd name="adj" fmla="val 496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65" y="559558"/>
            <a:ext cx="7035466" cy="92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945" y="5860420"/>
            <a:ext cx="12051464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Дилер агент АО «РОСАГРОЛИЗИНГ»  на т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е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рритории Пензенской  области 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ООО Торговый Дом </a:t>
            </a: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«ПОДШИПНИК»</a:t>
            </a:r>
            <a:r>
              <a:rPr lang="ru-RU" sz="28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»</a:t>
            </a:r>
            <a:endParaRPr lang="ru-RU" sz="28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6755" y="1854907"/>
            <a:ext cx="622935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5400" b="1" dirty="0" smtClean="0">
                <a:latin typeface="Akrobat" panose="00000600000000000000" pitchFamily="50" charset="-52"/>
              </a:rPr>
              <a:t>Эффективные лизинговые решения для агробизнеса</a:t>
            </a:r>
            <a:endParaRPr lang="ru-RU" sz="5400" b="1" dirty="0">
              <a:latin typeface="Akrobat" panose="00000600000000000000" pitchFamily="50" charset="-52"/>
            </a:endParaRPr>
          </a:p>
        </p:txBody>
      </p:sp>
      <p:pic>
        <p:nvPicPr>
          <p:cNvPr id="1026" name="Picture 2" descr="лого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85" y="3941631"/>
            <a:ext cx="6083920" cy="135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9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3"/>
          <a:srcRect l="42917" b="16055"/>
          <a:stretch/>
        </p:blipFill>
        <p:spPr>
          <a:xfrm>
            <a:off x="-3990" y="3732041"/>
            <a:ext cx="1311781" cy="179209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4"/>
          <a:srcRect t="80507" r="67372"/>
          <a:stretch/>
        </p:blipFill>
        <p:spPr>
          <a:xfrm rot="20231613" flipV="1">
            <a:off x="8132942" y="5650684"/>
            <a:ext cx="4489498" cy="11956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100441" y="4732301"/>
            <a:ext cx="1871302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70AD4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600" b="1" dirty="0" smtClean="0">
                <a:solidFill>
                  <a:srgbClr val="70AD4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т 10%</a:t>
            </a:r>
            <a:endParaRPr lang="ru-RU" sz="3600" b="1" dirty="0">
              <a:solidFill>
                <a:srgbClr val="70AD47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1315" y="5514125"/>
            <a:ext cx="2369555" cy="1124388"/>
          </a:xfrm>
          <a:prstGeom prst="rect">
            <a:avLst/>
          </a:prstGeom>
          <a:solidFill>
            <a:srgbClr val="005828"/>
          </a:solidFill>
        </p:spPr>
        <p:txBody>
          <a:bodyPr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Сумма аванса </a:t>
            </a:r>
          </a:p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 программе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59872" y="4735677"/>
            <a:ext cx="2165520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800" b="1">
                <a:solidFill>
                  <a:srgbClr val="137C5B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ru-RU" sz="3600" dirty="0">
                <a:solidFill>
                  <a:srgbClr val="70AD4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до 5 лет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999015" y="5557876"/>
            <a:ext cx="3087234" cy="1036887"/>
          </a:xfrm>
          <a:prstGeom prst="rect">
            <a:avLst/>
          </a:prstGeom>
          <a:solidFill>
            <a:srgbClr val="005828"/>
          </a:solidFill>
        </p:spPr>
        <p:txBody>
          <a:bodyPr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Максимальный срок </a:t>
            </a:r>
          </a:p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договора лизинга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356" y="4559947"/>
            <a:ext cx="3319170" cy="8802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solidFill>
                  <a:srgbClr val="70AD4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Аннуитетный и  </a:t>
            </a:r>
            <a:r>
              <a:rPr lang="ru-RU" sz="3200" b="1" dirty="0" smtClean="0">
                <a:solidFill>
                  <a:srgbClr val="70AD47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регрессивный</a:t>
            </a:r>
            <a:endParaRPr lang="ru-RU" sz="3200" b="1" dirty="0">
              <a:solidFill>
                <a:srgbClr val="70AD47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893813" y="5595383"/>
            <a:ext cx="3650097" cy="961871"/>
          </a:xfrm>
          <a:prstGeom prst="rect">
            <a:avLst/>
          </a:prstGeom>
          <a:solidFill>
            <a:srgbClr val="005828"/>
          </a:solidFill>
        </p:spPr>
        <p:txBody>
          <a:bodyPr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Графики платежей при заключении договора лизинга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8" y="4651204"/>
            <a:ext cx="739722" cy="73972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49" y="4667619"/>
            <a:ext cx="643569" cy="64356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61" y="4651204"/>
            <a:ext cx="659984" cy="659984"/>
          </a:xfrm>
          <a:prstGeom prst="rect">
            <a:avLst/>
          </a:prstGeom>
        </p:spPr>
      </p:pic>
      <p:sp>
        <p:nvSpPr>
          <p:cNvPr id="77" name="Прямоугольник 76"/>
          <p:cNvSpPr/>
          <p:nvPr/>
        </p:nvSpPr>
        <p:spPr>
          <a:xfrm>
            <a:off x="490991" y="2083534"/>
            <a:ext cx="11652615" cy="5944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342900" indent="-342900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Ускоренное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решение по сделке до 4 часов; 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76419" y="2600137"/>
            <a:ext cx="8622810" cy="43121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342900" indent="-342900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Сокращенный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пакет документов;  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83869" y="3137548"/>
            <a:ext cx="10792806" cy="59449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342900" indent="-342900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Без предоставления фин. отчетности и расшифровок всех действующих обязательств;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30" y="244728"/>
            <a:ext cx="2141470" cy="28467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1506" y="83359"/>
            <a:ext cx="974242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800" b="1" dirty="0" smtClean="0">
                <a:solidFill>
                  <a:srgbClr val="00785C"/>
                </a:solidFill>
                <a:latin typeface="Arial" pitchFamily="34" charset="0"/>
                <a:cs typeface="Arial" pitchFamily="34" charset="0"/>
              </a:rPr>
              <a:t>АКЦИЯ ДЛЯ НАЧИНАЮЩИХ СЕЛЬСКОХОЗЯЙСТВЕННЫХ ТОВАРОПРОИЗВОДИТЕЛЕЙ </a:t>
            </a:r>
            <a:r>
              <a:rPr lang="ru-RU" sz="2800" b="1" u="sng" dirty="0" smtClean="0">
                <a:solidFill>
                  <a:srgbClr val="00785C"/>
                </a:solidFill>
                <a:latin typeface="Arial" pitchFamily="34" charset="0"/>
                <a:cs typeface="Arial" pitchFamily="34" charset="0"/>
              </a:rPr>
              <a:t>ЭКСПРЕСС-АГРОЛИЗИНГ</a:t>
            </a:r>
            <a:endParaRPr lang="ru-RU" sz="2800" b="1" u="sng" dirty="0">
              <a:solidFill>
                <a:srgbClr val="00785C"/>
              </a:solidFill>
              <a:latin typeface="Akrobat Bold" panose="00000800000000000000" pitchFamily="50" charset="-5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8357" y="3797091"/>
            <a:ext cx="1116078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Возможность приобретения техники и оборудования для организаций и ИП существующих менее 1 года.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5790" y="1468354"/>
            <a:ext cx="11969082" cy="615180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2453" y="1531261"/>
            <a:ext cx="10184290" cy="48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b="1" dirty="0" smtClean="0">
                <a:solidFill>
                  <a:srgbClr val="FFFFFF"/>
                </a:solidFill>
                <a:latin typeface="Arial"/>
                <a:ea typeface="Calibri"/>
              </a:rPr>
              <a:t>УСЛОВИЯ АКЦИИ:</a:t>
            </a:r>
            <a:endParaRPr lang="ru-RU" sz="2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1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30" y="102392"/>
            <a:ext cx="3546331" cy="47142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63773" y="102392"/>
            <a:ext cx="1201230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СПЕЦИАЛЬНАЯ АКЦИЯ </a:t>
            </a:r>
          </a:p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«ВЫГОДНОЕ ЛЕТО В РОСАГРОЛИЗИНГ»</a:t>
            </a:r>
            <a:endParaRPr lang="ru-RU" sz="3200" dirty="0">
              <a:solidFill>
                <a:srgbClr val="70AD47">
                  <a:lumMod val="50000"/>
                </a:srgbClr>
              </a:solidFill>
              <a:latin typeface="Akrobat Bold" panose="00000800000000000000" pitchFamily="50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373725" y="2936500"/>
            <a:ext cx="10267290" cy="94212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72301" y="5785410"/>
            <a:ext cx="2878610" cy="52648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358359" y="3878628"/>
            <a:ext cx="2878610" cy="28084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6551" y="964692"/>
            <a:ext cx="6260819" cy="996423"/>
          </a:xfrm>
          <a:prstGeom prst="rect">
            <a:avLst/>
          </a:prstGeom>
          <a:solidFill>
            <a:srgbClr val="0078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9017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АВАНС ОТ 0%, ПРИ НАЛИЧИИ АВАНСА ДОСТУПНА ОПЦИЯ ПЕРЕНОСА ОПЛАТЫ АВАНСОВОГО ПЛАТЕЖА НА ОКТЯБРЬ 2024 Г.;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6668" y="2046258"/>
            <a:ext cx="6260819" cy="643255"/>
          </a:xfrm>
          <a:prstGeom prst="rect">
            <a:avLst/>
          </a:prstGeom>
          <a:solidFill>
            <a:srgbClr val="0078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b="1" u="sng" cap="small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ОТСРОЧКА ПЛАТЕЖА ПО ОСНОВНОМУ ДОЛГУ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b="1" u="sng" cap="small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ПО ДОГОВРУ ЛИЗИНГА  ДО ОКТЯБРЯ 2024 Г.;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6668" y="2771076"/>
            <a:ext cx="6250702" cy="417195"/>
          </a:xfrm>
          <a:prstGeom prst="rect">
            <a:avLst/>
          </a:prstGeom>
          <a:solidFill>
            <a:srgbClr val="0078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СРОК ЛИЗИНГА ТЕХНИКИ ДО </a:t>
            </a:r>
            <a:r>
              <a:rPr lang="ru-RU" b="1" u="sng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7 ЛЕТ;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6668" y="3256970"/>
            <a:ext cx="6250703" cy="417195"/>
          </a:xfrm>
          <a:prstGeom prst="rect">
            <a:avLst/>
          </a:prstGeom>
          <a:solidFill>
            <a:srgbClr val="0078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b="1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УДОРОЖАНИЕ ОТ 3 % В ГОД;</a:t>
            </a:r>
            <a:endParaRPr lang="ru-RU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5" name="Рисунок 24" descr="Активное изображение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14784" r="2510" b="14569"/>
          <a:stretch/>
        </p:blipFill>
        <p:spPr bwMode="auto">
          <a:xfrm>
            <a:off x="7165074" y="982633"/>
            <a:ext cx="4148394" cy="2341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746004" y="3256970"/>
            <a:ext cx="5222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/>
                <a:ea typeface="Calibri"/>
              </a:rPr>
              <a:t>АО «БРЯНСКСЕЛЬМАШ» КОМБАЙН ЗЕРНОУБОРОЧНЫЙ КЗС-1218-29 (ДЕЛЮКС)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46551" y="3774680"/>
            <a:ext cx="6260818" cy="1274991"/>
          </a:xfrm>
          <a:prstGeom prst="rect">
            <a:avLst/>
          </a:prstGeom>
          <a:solidFill>
            <a:srgbClr val="0078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АКЦИЕЙ МОГУТ ВОСПОЛЬЗОВАТЬСЯ ВСЕ СЕЛЬСКОХОЗЯЙСТВЕННЫЕ ТОВАРОПРОИЗВОДИТЕЛИ, В ТОМ ЧИСЛЕ РАБОТАЮЩИЕ МЕНЕЕ 12 МЕСЯЦЕВ;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6551" y="5146324"/>
            <a:ext cx="6260819" cy="902330"/>
          </a:xfrm>
          <a:prstGeom prst="rect">
            <a:avLst/>
          </a:prstGeom>
          <a:solidFill>
            <a:srgbClr val="0078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ГРАФИК ПЛАТЕЖЕЙ НА ВЫБОР: АННУИТЕТНЫЙ, РЕГРЕССИВНЫЙ, СЕЗОННЫЙ, СЕЗОННЫЙ (ИНДИВИДУАЛЬНЫЙ).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06362" y="6096231"/>
            <a:ext cx="6301007" cy="575310"/>
          </a:xfrm>
          <a:prstGeom prst="rect">
            <a:avLst/>
          </a:prstGeom>
          <a:solidFill>
            <a:srgbClr val="0078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b="1" u="sng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АКЦИЯ ДЕЙСТВУЕТ С 01 ИЮНЯ ПО 31 ИЮЛЯ 2024 Г.;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" name="Рисунок 29" descr="Активное изображение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1227" r="2105" b="4608"/>
          <a:stretch/>
        </p:blipFill>
        <p:spPr bwMode="auto">
          <a:xfrm>
            <a:off x="7383439" y="3841745"/>
            <a:ext cx="4515322" cy="2403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567036" y="6027003"/>
            <a:ext cx="5421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/>
                <a:ea typeface="Calibri"/>
              </a:rPr>
              <a:t>ООО «ТИТАН» КОМБАЙН ЗЕРНОУБОРОЧНЫЙ GS10Pro С ЖАТКОЙ ЖЗК-7-7 С ТРАНСПОРТНОЙ ТЕЛЕЖКОЙ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599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Активно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5271" r="11680"/>
          <a:stretch/>
        </p:blipFill>
        <p:spPr bwMode="auto">
          <a:xfrm>
            <a:off x="6168790" y="2157678"/>
            <a:ext cx="3671246" cy="315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30" y="102392"/>
            <a:ext cx="3546331" cy="47142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0" y="1181583"/>
            <a:ext cx="12010030" cy="1072272"/>
          </a:xfrm>
          <a:prstGeom prst="rect">
            <a:avLst/>
          </a:prstGeom>
          <a:solidFill>
            <a:srgbClr val="00785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13819" y="202853"/>
            <a:ext cx="12192001" cy="1003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СПЕЦИАЛЬНАЯ АКЦИЯ </a:t>
            </a:r>
          </a:p>
          <a:p>
            <a:pPr>
              <a:lnSpc>
                <a:spcPct val="80000"/>
              </a:lnSpc>
            </a:pPr>
            <a:r>
              <a:rPr lang="ru-RU" sz="36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«БЕЛОРУССКИЕ </a:t>
            </a:r>
            <a:r>
              <a:rPr lang="ru-RU" sz="38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НЕДЕЛИ</a:t>
            </a:r>
            <a:r>
              <a:rPr lang="ru-RU" sz="36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РОСАГРОЛИЗИНГ»</a:t>
            </a:r>
            <a:endParaRPr lang="ru-RU" sz="4000" dirty="0">
              <a:solidFill>
                <a:srgbClr val="70AD47">
                  <a:lumMod val="50000"/>
                </a:srgbClr>
              </a:solidFill>
              <a:latin typeface="Akrobat Bold" panose="00000800000000000000" pitchFamily="50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1220627"/>
            <a:ext cx="1175159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FFFF"/>
                </a:solidFill>
                <a:latin typeface="Arial"/>
                <a:ea typeface="Calibri"/>
              </a:rPr>
              <a:t>В АКЦИИ ПРИНИМАЮТ  УЧАСТИЕ ЗАВОДЫ:  ОАО «ГОМСЕЛЬМАШ», ОАО «ГЗЛИН», ОАО «МТЗ». 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373725" y="2936500"/>
            <a:ext cx="10267290" cy="94212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72301" y="5785410"/>
            <a:ext cx="2878610" cy="52648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358359" y="3878628"/>
            <a:ext cx="2878610" cy="28084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pic>
        <p:nvPicPr>
          <p:cNvPr id="1026" name="Picture 2" descr="Активно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14369" b="14725"/>
          <a:stretch/>
        </p:blipFill>
        <p:spPr bwMode="auto">
          <a:xfrm>
            <a:off x="290015" y="2287785"/>
            <a:ext cx="5964072" cy="318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0858" y="5452121"/>
            <a:ext cx="7215285" cy="1193066"/>
          </a:xfrm>
          <a:prstGeom prst="rect">
            <a:avLst/>
          </a:prstGeom>
          <a:solidFill>
            <a:srgbClr val="00785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170">
              <a:lnSpc>
                <a:spcPct val="115000"/>
              </a:lnSpc>
              <a:tabLst>
                <a:tab pos="90170" algn="l"/>
              </a:tabLst>
            </a:pPr>
            <a:r>
              <a:rPr lang="ru-RU" sz="2800" b="1" dirty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СКИДКИ 10 %  НА ЗЕРНОУБОРОЧНЫЕ КОМБАЙНЫ </a:t>
            </a:r>
            <a:r>
              <a:rPr lang="ru-RU" sz="2800" b="1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ОАО </a:t>
            </a:r>
            <a:r>
              <a:rPr lang="ru-RU" sz="2800" b="1" dirty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«ГОМСЕЛЬМАШ» 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4098" name="Picture 2" descr="Активное изображени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6254" r="15262" b="6883"/>
          <a:stretch/>
        </p:blipFill>
        <p:spPr bwMode="auto">
          <a:xfrm>
            <a:off x="9526137" y="4626591"/>
            <a:ext cx="2483893" cy="20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19916" y="5756265"/>
            <a:ext cx="232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Мини-трактор "БЕЛАРУС-112Н-01" 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92473" y="2539036"/>
            <a:ext cx="2540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Беларус-1221.3 (001, с кондиционером</a:t>
            </a:r>
            <a:r>
              <a:rPr lang="ru-RU" dirty="0">
                <a:solidFill>
                  <a:srgbClr val="2B2A2A"/>
                </a:solidFill>
                <a:latin typeface="__roboto_04d664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78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30" y="102392"/>
            <a:ext cx="3546331" cy="47142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4695" y="1122057"/>
            <a:ext cx="11940397" cy="726843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0222" y="202853"/>
            <a:ext cx="1203796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АКЦИИ</a:t>
            </a:r>
          </a:p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«БЕЛОРУССКИЕ НЕДЕЛИ В РОСАГРОЛИЗИНГ»</a:t>
            </a:r>
            <a:endParaRPr lang="ru-RU" sz="4000" dirty="0">
              <a:solidFill>
                <a:srgbClr val="70AD47">
                  <a:lumMod val="50000"/>
                </a:srgbClr>
              </a:solidFill>
              <a:latin typeface="Akrobat Bold" panose="00000800000000000000" pitchFamily="50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567307" y="1266746"/>
            <a:ext cx="1018429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FFFFFF"/>
                </a:solidFill>
                <a:latin typeface="Arial"/>
                <a:ea typeface="Calibri"/>
              </a:rPr>
              <a:t>АВАНСОВЫЙ ПЛАТЁЖ </a:t>
            </a:r>
            <a:r>
              <a:rPr lang="ru-RU" sz="3200" b="1" dirty="0" smtClean="0">
                <a:solidFill>
                  <a:srgbClr val="FFFFFF"/>
                </a:solidFill>
                <a:latin typeface="Arial"/>
                <a:ea typeface="Calibri"/>
              </a:rPr>
              <a:t>0%;</a:t>
            </a:r>
            <a:endParaRPr lang="ru-RU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373725" y="2936500"/>
            <a:ext cx="10267290" cy="94212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572301" y="5785410"/>
            <a:ext cx="2878610" cy="52648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358359" y="3878628"/>
            <a:ext cx="2878610" cy="28084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13990" y="4884138"/>
            <a:ext cx="11969082" cy="1802544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27119" y="5866758"/>
            <a:ext cx="10106080" cy="29549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200" b="1" cap="small" dirty="0" smtClean="0">
                <a:solidFill>
                  <a:srgbClr val="FFFFFF"/>
                </a:solidFill>
                <a:latin typeface="Arial"/>
                <a:ea typeface="Calibri"/>
              </a:rPr>
              <a:t>ГРАФИК ЛИЗИНГОВЫХ ПЛАТЕЖЕЙ РЕГРЕССИВНЫЙ (УБЫВАЮЩИЙ)</a:t>
            </a:r>
            <a:r>
              <a:rPr lang="ru-RU" sz="3200" b="1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.</a:t>
            </a:r>
            <a:endParaRPr lang="ru-RU" sz="3200" b="1" cap="small" dirty="0" smtClean="0">
              <a:solidFill>
                <a:srgbClr val="FFFFFF"/>
              </a:solidFill>
              <a:latin typeface="Arial"/>
              <a:ea typeface="Calibri"/>
            </a:endParaRPr>
          </a:p>
          <a:p>
            <a:endParaRPr lang="ru-RU" sz="2800" b="1" cap="small" dirty="0" smtClean="0">
              <a:solidFill>
                <a:srgbClr val="FFFFFF"/>
              </a:solidFill>
              <a:latin typeface="Arial"/>
              <a:ea typeface="Calibri"/>
            </a:endParaRPr>
          </a:p>
          <a:p>
            <a:pPr algn="ctr"/>
            <a:endParaRPr lang="ru-RU" sz="3200" b="1" dirty="0">
              <a:solidFill>
                <a:srgbClr val="F1E656"/>
              </a:solidFill>
              <a:latin typeface="Akrobat Light" panose="00000500000000000000" pitchFamily="50" charset="-52"/>
            </a:endParaRPr>
          </a:p>
          <a:p>
            <a:pPr>
              <a:lnSpc>
                <a:spcPct val="80000"/>
              </a:lnSpc>
            </a:pPr>
            <a:endParaRPr lang="ru-RU" sz="1600" dirty="0">
              <a:solidFill>
                <a:srgbClr val="FFFF00"/>
              </a:solidFill>
              <a:latin typeface="Akrobat Light" panose="00000500000000000000" pitchFamily="50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695" y="3161771"/>
            <a:ext cx="11970929" cy="925090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462833" y="3353086"/>
            <a:ext cx="9408907" cy="52554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r>
              <a:rPr lang="ru-RU" sz="3200" b="1" dirty="0">
                <a:solidFill>
                  <a:srgbClr val="FFFFFF"/>
                </a:solidFill>
                <a:latin typeface="Arial"/>
                <a:ea typeface="Calibri"/>
              </a:rPr>
              <a:t>СРОК ЛИЗИНГА </a:t>
            </a:r>
            <a:r>
              <a:rPr lang="ru-RU" sz="3200" b="1" dirty="0" smtClean="0">
                <a:solidFill>
                  <a:srgbClr val="FFFFFF"/>
                </a:solidFill>
                <a:latin typeface="Arial"/>
                <a:ea typeface="Calibri"/>
              </a:rPr>
              <a:t>ТЕХНИКИ  ДО 5 ЛЕТ.</a:t>
            </a:r>
            <a:endParaRPr lang="ru-RU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9" y="3234386"/>
            <a:ext cx="816929" cy="644242"/>
          </a:xfrm>
          <a:prstGeom prst="rect">
            <a:avLst/>
          </a:prstGeom>
        </p:spPr>
      </p:pic>
      <p:sp>
        <p:nvSpPr>
          <p:cNvPr id="18" name="Text Placeholder 3"/>
          <p:cNvSpPr txBox="1">
            <a:spLocks/>
          </p:cNvSpPr>
          <p:nvPr/>
        </p:nvSpPr>
        <p:spPr>
          <a:xfrm>
            <a:off x="153781" y="1389537"/>
            <a:ext cx="1219944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lnSpc>
                <a:spcPts val="2400"/>
              </a:lnSpc>
              <a:spcBef>
                <a:spcPts val="600"/>
              </a:spcBef>
            </a:pPr>
            <a:r>
              <a:rPr lang="ru-RU" sz="48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  </a:t>
            </a:r>
            <a:r>
              <a:rPr lang="ru-RU" sz="40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0 </a:t>
            </a:r>
            <a:r>
              <a:rPr lang="en-US" sz="40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%</a:t>
            </a:r>
            <a:endParaRPr lang="ru-RU" sz="4000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" y="5421618"/>
            <a:ext cx="890280" cy="89028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1912559"/>
            <a:ext cx="11969082" cy="1156714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05226" y="1923062"/>
            <a:ext cx="1054986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FFFFFF"/>
                </a:solidFill>
                <a:latin typeface="Arial"/>
                <a:ea typeface="Calibri"/>
              </a:rPr>
              <a:t>МИНИМАЛЬНЫЙ ПРОЦЕНТ УДОРОЖАНИЯ, ДЕЙСТВУЕТ СУБСИДИЯ РЕСПУБЛИКИ БЕЛАРУСЬ </a:t>
            </a:r>
            <a:endParaRPr lang="ru-RU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5" y="1923062"/>
            <a:ext cx="1013438" cy="101343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0" y="4189475"/>
            <a:ext cx="11969082" cy="615180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69097" y="4204677"/>
            <a:ext cx="10184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600" b="1" cap="small" dirty="0" smtClean="0">
                <a:solidFill>
                  <a:srgbClr val="FFFFFF"/>
                </a:solidFill>
                <a:latin typeface="Arial"/>
                <a:ea typeface="Calibri"/>
              </a:rPr>
              <a:t>        </a:t>
            </a:r>
            <a:r>
              <a:rPr lang="ru-RU" sz="3200" b="1" cap="small" dirty="0" smtClean="0">
                <a:solidFill>
                  <a:srgbClr val="FFFFFF"/>
                </a:solidFill>
                <a:latin typeface="Arial"/>
                <a:ea typeface="Calibri"/>
              </a:rPr>
              <a:t>СОКРАЩЕННЫЙ </a:t>
            </a:r>
            <a:r>
              <a:rPr lang="ru-RU" sz="3200" b="1" cap="small" dirty="0">
                <a:solidFill>
                  <a:srgbClr val="FFFFFF"/>
                </a:solidFill>
                <a:latin typeface="Arial"/>
                <a:ea typeface="Calibri"/>
              </a:rPr>
              <a:t>ПАКЕТ </a:t>
            </a:r>
            <a:r>
              <a:rPr lang="ru-RU" sz="3200" b="1" cap="small" dirty="0" smtClean="0">
                <a:solidFill>
                  <a:srgbClr val="FFFFFF"/>
                </a:solidFill>
                <a:latin typeface="Arial"/>
                <a:ea typeface="Calibri"/>
              </a:rPr>
              <a:t>ДОКУМЕНТОВ;</a:t>
            </a:r>
            <a:endParaRPr lang="ru-RU" sz="3200" b="1" cap="small" dirty="0">
              <a:solidFill>
                <a:srgbClr val="FFFFFF"/>
              </a:solidFill>
              <a:latin typeface="Arial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7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с двумя скругленными соседними углами 42"/>
          <p:cNvSpPr/>
          <p:nvPr/>
        </p:nvSpPr>
        <p:spPr>
          <a:xfrm>
            <a:off x="-8256" y="0"/>
            <a:ext cx="4545097" cy="315962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7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59490" y="216902"/>
            <a:ext cx="4477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Аккредитованным дилер агент АО «РОСАГРОЛИЗИНГ»  на т</a:t>
            </a:r>
            <a:r>
              <a:rPr lang="ru-RU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рритории Пензенской  области является ООО Торговый Дом «ПОДШИПНИК»</a:t>
            </a:r>
          </a:p>
        </p:txBody>
      </p:sp>
      <p:sp>
        <p:nvSpPr>
          <p:cNvPr id="15" name="Объект 3"/>
          <p:cNvSpPr txBox="1">
            <a:spLocks/>
          </p:cNvSpPr>
          <p:nvPr/>
        </p:nvSpPr>
        <p:spPr>
          <a:xfrm>
            <a:off x="42877" y="4053384"/>
            <a:ext cx="4599296" cy="191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Иванов Александр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Тел.: </a:t>
            </a:r>
            <a:r>
              <a:rPr lang="en-US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 (8412) </a:t>
            </a:r>
            <a:r>
              <a:rPr lang="ru-RU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90-10-10,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сот.+8 </a:t>
            </a:r>
            <a:r>
              <a:rPr lang="en-US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ru-RU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906</a:t>
            </a:r>
            <a:r>
              <a:rPr lang="en-US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r>
              <a:rPr lang="ru-RU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158</a:t>
            </a:r>
            <a:r>
              <a:rPr lang="en-US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</a:t>
            </a:r>
            <a:r>
              <a:rPr lang="ru-RU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60</a:t>
            </a:r>
            <a:r>
              <a:rPr lang="en-US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</a:t>
            </a:r>
            <a:r>
              <a:rPr lang="ru-RU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12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spc="20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Эл. почта:</a:t>
            </a:r>
            <a:endParaRPr lang="en-US" b="1" spc="20" dirty="0" smtClean="0">
              <a:solidFill>
                <a:srgbClr val="005828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spc="20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pm-penza@rambler.ru</a:t>
            </a:r>
            <a:endParaRPr lang="ru-RU" b="1" spc="2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ru-RU" sz="1200" b="1" spc="20" dirty="0" smtClean="0">
              <a:solidFill>
                <a:srgbClr val="005828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800" b="1" spc="20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Адрес: Пензенская область,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800" b="1" spc="20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г. Пенза, ул. Чаадаева, 135</a:t>
            </a:r>
            <a:endParaRPr lang="ru-RU" sz="1800" b="1" spc="20" dirty="0">
              <a:solidFill>
                <a:srgbClr val="00582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Объект 3"/>
          <p:cNvSpPr txBox="1">
            <a:spLocks/>
          </p:cNvSpPr>
          <p:nvPr/>
        </p:nvSpPr>
        <p:spPr>
          <a:xfrm>
            <a:off x="4536842" y="4203510"/>
            <a:ext cx="7265157" cy="449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 b="1" u="sng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Функции дилер агента АО «РОСАГРОЛИЗИНГ»: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ru-RU" sz="2800" b="1" spc="20" dirty="0" smtClean="0">
              <a:solidFill>
                <a:srgbClr val="005828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ru-RU" sz="2000" b="1" spc="20" dirty="0">
              <a:solidFill>
                <a:srgbClr val="00582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Объект 3"/>
          <p:cNvSpPr txBox="1">
            <a:spLocks/>
          </p:cNvSpPr>
          <p:nvPr/>
        </p:nvSpPr>
        <p:spPr>
          <a:xfrm>
            <a:off x="3807725" y="4616894"/>
            <a:ext cx="8296972" cy="783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ru-RU" sz="2200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Оказание информационной и консультационной поддержки при подготовке заявки и пакета документов на лизинг;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ru-RU" sz="2200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Сопровождение заявки до подписания договора лизинга;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  <a:defRPr/>
            </a:pPr>
            <a:r>
              <a:rPr lang="ru-RU" sz="2200" b="1" spc="20" dirty="0" smtClean="0">
                <a:solidFill>
                  <a:srgbClr val="00582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Подготовка коммерческих предложений и предварительных графиков платежей по техники  и оборудованию по договору лизинга.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ru-RU" sz="2000" b="1" spc="20" dirty="0">
              <a:solidFill>
                <a:srgbClr val="00582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лого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" y="3159622"/>
            <a:ext cx="4689931" cy="97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User\Desktop\Новая папка\1 PHOTO-2024-03-12-17-11-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b="1627"/>
          <a:stretch/>
        </p:blipFill>
        <p:spPr bwMode="auto">
          <a:xfrm rot="16200000">
            <a:off x="6168790" y="-1310187"/>
            <a:ext cx="4094328" cy="69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743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Активное изображение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t="19066" r="3759" b="18721"/>
          <a:stretch/>
        </p:blipFill>
        <p:spPr bwMode="auto">
          <a:xfrm>
            <a:off x="4339349" y="457201"/>
            <a:ext cx="4156951" cy="25305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 descr="Активно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6221" b="13474"/>
          <a:stretch/>
        </p:blipFill>
        <p:spPr bwMode="auto">
          <a:xfrm>
            <a:off x="8598090" y="914399"/>
            <a:ext cx="3411940" cy="196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30" y="102392"/>
            <a:ext cx="3546331" cy="471424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358359" y="3878628"/>
            <a:ext cx="2878610" cy="28084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pic>
        <p:nvPicPr>
          <p:cNvPr id="18" name="Picture 2" descr="лого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2" y="102392"/>
            <a:ext cx="4679453" cy="86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857" y="1123757"/>
            <a:ext cx="41784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ООО ТД «ПОДШИПНИК» - НАДЕЖНЫЙ ПАРТНЕР И   СЕРЬЕЗНАЯ ТЕХНИЧЕСКАЯ БАЗА ДЛЯ СЕЛЬХОЗТОВАРОПРОИЗВОДИТЕЛЕЙ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924" y="2324086"/>
            <a:ext cx="38204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003300"/>
                </a:solidFill>
                <a:latin typeface="Arial"/>
              </a:rPr>
              <a:t>ООО Торговый Дом              «Подшипник» </a:t>
            </a:r>
            <a:r>
              <a:rPr lang="ru-RU" sz="1600" b="1" dirty="0" smtClean="0">
                <a:solidFill>
                  <a:srgbClr val="003300"/>
                </a:solidFill>
                <a:latin typeface="Arial"/>
              </a:rPr>
              <a:t>является:</a:t>
            </a:r>
          </a:p>
          <a:p>
            <a:pPr algn="just">
              <a:spcAft>
                <a:spcPts val="0"/>
              </a:spcAft>
            </a:pPr>
            <a:r>
              <a:rPr lang="ru-RU" sz="800" b="1" dirty="0" smtClean="0">
                <a:solidFill>
                  <a:srgbClr val="003300"/>
                </a:solidFill>
                <a:latin typeface="Arial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3300"/>
                </a:solidFill>
                <a:latin typeface="Arial"/>
              </a:rPr>
              <a:t>- генеральным </a:t>
            </a:r>
            <a:r>
              <a:rPr lang="ru-RU" sz="1600" b="1" dirty="0">
                <a:solidFill>
                  <a:srgbClr val="003300"/>
                </a:solidFill>
                <a:latin typeface="Arial"/>
              </a:rPr>
              <a:t>представителем ОАО «</a:t>
            </a:r>
            <a:r>
              <a:rPr lang="ru-RU" sz="1600" b="1" dirty="0" err="1">
                <a:solidFill>
                  <a:srgbClr val="003300"/>
                </a:solidFill>
                <a:latin typeface="Arial"/>
              </a:rPr>
              <a:t>Гомсельмаш</a:t>
            </a:r>
            <a:r>
              <a:rPr lang="ru-RU" sz="1600" b="1" dirty="0">
                <a:solidFill>
                  <a:srgbClr val="003300"/>
                </a:solidFill>
                <a:latin typeface="Arial"/>
              </a:rPr>
              <a:t>» и </a:t>
            </a:r>
            <a:r>
              <a:rPr lang="ru-RU" sz="1600" b="1" dirty="0" smtClean="0">
                <a:solidFill>
                  <a:srgbClr val="003300"/>
                </a:solidFill>
                <a:latin typeface="Arial"/>
              </a:rPr>
              <a:t>АО </a:t>
            </a:r>
            <a:r>
              <a:rPr lang="ru-RU" sz="1600" b="1" dirty="0">
                <a:solidFill>
                  <a:srgbClr val="003300"/>
                </a:solidFill>
                <a:latin typeface="Arial"/>
              </a:rPr>
              <a:t>«</a:t>
            </a:r>
            <a:r>
              <a:rPr lang="ru-RU" sz="1600" b="1" dirty="0" err="1">
                <a:solidFill>
                  <a:srgbClr val="003300"/>
                </a:solidFill>
                <a:latin typeface="Arial"/>
              </a:rPr>
              <a:t>Брянсксельмаш</a:t>
            </a:r>
            <a:r>
              <a:rPr lang="ru-RU" sz="1600" b="1" dirty="0">
                <a:solidFill>
                  <a:srgbClr val="003300"/>
                </a:solidFill>
                <a:latin typeface="Arial"/>
              </a:rPr>
              <a:t>» на территории Пензенской </a:t>
            </a:r>
            <a:r>
              <a:rPr lang="ru-RU" sz="1600" b="1" dirty="0" smtClean="0">
                <a:solidFill>
                  <a:srgbClr val="003300"/>
                </a:solidFill>
                <a:latin typeface="Arial"/>
              </a:rPr>
              <a:t>области;</a:t>
            </a:r>
          </a:p>
          <a:p>
            <a:pPr algn="just">
              <a:spcAft>
                <a:spcPts val="0"/>
              </a:spcAft>
            </a:pPr>
            <a:endParaRPr lang="ru-RU" sz="800" b="1" dirty="0" smtClean="0">
              <a:solidFill>
                <a:srgbClr val="003300"/>
              </a:solidFill>
              <a:latin typeface="Arial"/>
            </a:endParaRPr>
          </a:p>
          <a:p>
            <a:r>
              <a:rPr lang="ru-RU" sz="1600" b="1" dirty="0" smtClean="0">
                <a:solidFill>
                  <a:srgbClr val="003300"/>
                </a:solidFill>
                <a:latin typeface="Arial"/>
              </a:rPr>
              <a:t>- официальным </a:t>
            </a:r>
            <a:r>
              <a:rPr lang="ru-RU" sz="1600" b="1" dirty="0">
                <a:solidFill>
                  <a:srgbClr val="003300"/>
                </a:solidFill>
                <a:latin typeface="Arial"/>
              </a:rPr>
              <a:t>дилером </a:t>
            </a:r>
            <a:r>
              <a:rPr lang="ru-RU" sz="1600" b="1" dirty="0" smtClean="0">
                <a:solidFill>
                  <a:srgbClr val="003300"/>
                </a:solidFill>
                <a:latin typeface="Arial"/>
              </a:rPr>
              <a:t>ОАО </a:t>
            </a:r>
            <a:r>
              <a:rPr lang="ru-RU" sz="1600" b="1" dirty="0">
                <a:solidFill>
                  <a:srgbClr val="003300"/>
                </a:solidFill>
                <a:latin typeface="Arial"/>
              </a:rPr>
              <a:t>«</a:t>
            </a:r>
            <a:r>
              <a:rPr lang="ru-RU" sz="1600" b="1" dirty="0" smtClean="0">
                <a:solidFill>
                  <a:srgbClr val="003300"/>
                </a:solidFill>
                <a:latin typeface="Arial"/>
              </a:rPr>
              <a:t>Минский Тракторный Завод», </a:t>
            </a:r>
            <a:r>
              <a:rPr lang="ru-RU" sz="1600" b="1" dirty="0">
                <a:solidFill>
                  <a:srgbClr val="000000"/>
                </a:solidFill>
                <a:latin typeface="Arial"/>
                <a:ea typeface="Calibri"/>
              </a:rPr>
              <a:t>ООО «Брянский тракторный завод</a:t>
            </a:r>
            <a:r>
              <a:rPr lang="ru-RU" sz="1600" b="1" dirty="0" smtClean="0">
                <a:solidFill>
                  <a:srgbClr val="000000"/>
                </a:solidFill>
                <a:latin typeface="Arial"/>
                <a:ea typeface="Calibri"/>
              </a:rPr>
              <a:t>», </a:t>
            </a:r>
            <a:r>
              <a:rPr lang="ru-RU" sz="1600" b="1" dirty="0">
                <a:solidFill>
                  <a:srgbClr val="000000"/>
                </a:solidFill>
                <a:latin typeface="Arial"/>
                <a:ea typeface="Calibri"/>
              </a:rPr>
              <a:t>ООО «</a:t>
            </a:r>
            <a:r>
              <a:rPr lang="ru-RU" sz="1600" b="1" dirty="0" err="1">
                <a:solidFill>
                  <a:srgbClr val="000000"/>
                </a:solidFill>
                <a:latin typeface="Arial"/>
                <a:ea typeface="Calibri"/>
              </a:rPr>
              <a:t>Казаньсельмаш</a:t>
            </a:r>
            <a:r>
              <a:rPr lang="ru-RU" sz="1600" b="1" dirty="0" smtClean="0">
                <a:solidFill>
                  <a:srgbClr val="000000"/>
                </a:solidFill>
                <a:latin typeface="Arial"/>
                <a:ea typeface="Calibri"/>
              </a:rPr>
              <a:t>», ООО «Титан», </a:t>
            </a:r>
            <a:r>
              <a:rPr lang="ru-RU" sz="1600" b="1" dirty="0">
                <a:solidFill>
                  <a:srgbClr val="000000"/>
                </a:solidFill>
                <a:latin typeface="Arial"/>
                <a:ea typeface="Calibri"/>
              </a:rPr>
              <a:t>ООО «НАИР</a:t>
            </a:r>
            <a:r>
              <a:rPr lang="ru-RU" sz="1600" b="1" dirty="0" smtClean="0">
                <a:solidFill>
                  <a:srgbClr val="000000"/>
                </a:solidFill>
                <a:latin typeface="Arial"/>
                <a:ea typeface="Calibri"/>
              </a:rPr>
              <a:t>»,  ООО ТК «КОБЛИК», ООО «Алмаз</a:t>
            </a:r>
            <a:r>
              <a:rPr lang="ru-RU" sz="1600" b="1" dirty="0">
                <a:solidFill>
                  <a:srgbClr val="000000"/>
                </a:solidFill>
                <a:latin typeface="Arial"/>
                <a:ea typeface="Calibri"/>
              </a:rPr>
              <a:t>», ООО </a:t>
            </a:r>
            <a:r>
              <a:rPr lang="ru-RU" sz="1600" b="1" dirty="0" smtClean="0">
                <a:solidFill>
                  <a:srgbClr val="000000"/>
                </a:solidFill>
                <a:latin typeface="Arial"/>
                <a:ea typeface="Calibri"/>
              </a:rPr>
              <a:t>«БОЛЬШАЯ </a:t>
            </a:r>
            <a:r>
              <a:rPr lang="ru-RU" sz="1600" b="1" dirty="0">
                <a:solidFill>
                  <a:srgbClr val="000000"/>
                </a:solidFill>
                <a:latin typeface="Arial"/>
                <a:ea typeface="Calibri"/>
              </a:rPr>
              <a:t>ЗЕМЛЯ», </a:t>
            </a:r>
            <a:r>
              <a:rPr lang="ru-RU" sz="1600" b="1" dirty="0" smtClean="0">
                <a:solidFill>
                  <a:srgbClr val="000000"/>
                </a:solidFill>
                <a:latin typeface="Arial"/>
                <a:ea typeface="Calibri"/>
              </a:rPr>
              <a:t>ПАО «ПЕНЗМАШ»,</a:t>
            </a:r>
            <a:r>
              <a:rPr lang="ru-RU" sz="1600" dirty="0">
                <a:solidFill>
                  <a:srgbClr val="2B2A2A"/>
                </a:solidFill>
                <a:latin typeface="__roboto_04d664"/>
              </a:rPr>
              <a:t> </a:t>
            </a:r>
            <a:r>
              <a:rPr lang="ru-RU" sz="160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«РАДИОЗАВОД»,</a:t>
            </a:r>
            <a:r>
              <a:rPr lang="ru-RU" sz="160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РАДОГОСТ-МАШ </a:t>
            </a:r>
            <a:r>
              <a:rPr lang="ru-RU" sz="1600" b="1" dirty="0" smtClean="0">
                <a:solidFill>
                  <a:srgbClr val="000000"/>
                </a:solidFill>
                <a:latin typeface="Arial"/>
                <a:ea typeface="Calibri"/>
              </a:rPr>
              <a:t>и др.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98979" y="2910310"/>
            <a:ext cx="31882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Комбайн зерноуборочный самоходный GS400 с двигателем ЯМЗ, кабиной </a:t>
            </a:r>
            <a:r>
              <a:rPr lang="ru-RU" sz="12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ru-RU" sz="12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5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</a:t>
            </a:r>
            <a:r>
              <a:rPr lang="ru-RU" sz="12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ОАО «</a:t>
            </a:r>
            <a:r>
              <a:rPr lang="ru-RU" sz="125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Гомсельмаш</a:t>
            </a:r>
            <a:r>
              <a:rPr lang="ru-RU" sz="12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5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16247" y="3014184"/>
            <a:ext cx="4559631" cy="654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Зерноуборочный комбайн GS2124 : мощность двигателя 530 </a:t>
            </a:r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л.с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.; система очистки 2 роторных </a:t>
            </a:r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соломосепаратора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; система обмолота 2-х </a:t>
            </a:r>
            <a:r>
              <a:rPr lang="ru-RU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барабанная </a:t>
            </a:r>
            <a:r>
              <a:rPr lang="ru-RU" sz="12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sz="12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Гомсельмаш</a:t>
            </a:r>
            <a:r>
              <a:rPr lang="ru-RU" sz="12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 descr="Активное изображение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14784" r="2510" b="14569"/>
          <a:stretch/>
        </p:blipFill>
        <p:spPr bwMode="auto">
          <a:xfrm>
            <a:off x="4236969" y="3772083"/>
            <a:ext cx="4115461" cy="2285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339349" y="6057979"/>
            <a:ext cx="4013081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50" b="1" dirty="0">
                <a:latin typeface="Arial"/>
                <a:ea typeface="Calibri"/>
              </a:rPr>
              <a:t>АО «БРЯНСКСЕЛЬМАШ» КОМБАЙН ЗЕРНОУБОРОЧНЫЙ КЗС-1218-29 (ДЕЛЮКС</a:t>
            </a:r>
            <a:r>
              <a:rPr lang="ru-RU" sz="1250" b="1" dirty="0" smtClean="0">
                <a:latin typeface="Arial"/>
                <a:ea typeface="Calibri"/>
              </a:rPr>
              <a:t>)</a:t>
            </a:r>
            <a:r>
              <a:rPr lang="ru-RU" sz="120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dirty="0" smtClean="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20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Брянсксельмаш</a:t>
            </a:r>
            <a:r>
              <a:rPr lang="ru-RU" sz="120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50" dirty="0"/>
          </a:p>
        </p:txBody>
      </p:sp>
      <p:pic>
        <p:nvPicPr>
          <p:cNvPr id="1028" name="Picture 4" descr="Активное изображени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21443" r="4143" b="17705"/>
          <a:stretch/>
        </p:blipFill>
        <p:spPr bwMode="auto">
          <a:xfrm>
            <a:off x="8352430" y="3878628"/>
            <a:ext cx="3546331" cy="219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258174" y="6057979"/>
            <a:ext cx="3495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Комбайн зерноуборочный самоходный КЗС-1218-29 (ПЕРЕСВЕТ) </a:t>
            </a:r>
            <a:r>
              <a:rPr lang="ru-RU" sz="120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200" b="1" dirty="0" err="1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Брянсксельмаш</a:t>
            </a:r>
            <a:r>
              <a:rPr lang="ru-RU" sz="120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3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10" y="356464"/>
            <a:ext cx="3546331" cy="471424"/>
          </a:xfrm>
          <a:prstGeom prst="rect">
            <a:avLst/>
          </a:prstGeom>
        </p:spPr>
      </p:pic>
      <p:pic>
        <p:nvPicPr>
          <p:cNvPr id="18" name="Picture 2" descr="лого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3" y="102392"/>
            <a:ext cx="4688977" cy="85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Активное изображение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1227" r="2105" b="4608"/>
          <a:stretch/>
        </p:blipFill>
        <p:spPr bwMode="auto">
          <a:xfrm>
            <a:off x="7915275" y="962026"/>
            <a:ext cx="3905251" cy="2419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53400" y="3290500"/>
            <a:ext cx="369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/>
                <a:ea typeface="Calibri"/>
              </a:rPr>
              <a:t>ООО «ТИТАН» КОМБАЙН ЗЕРНОУБОРОЧНЫЙ GS10Pro С ЖАТКОЙ ЖЗК-7-7 С ТРАНСПОРТНОЙ </a:t>
            </a:r>
            <a:r>
              <a:rPr lang="ru-RU" sz="1200" b="1" dirty="0" smtClean="0">
                <a:latin typeface="Arial"/>
                <a:ea typeface="Calibri"/>
              </a:rPr>
              <a:t>ТЕЛЕЖКОЙ ООО «Титан»</a:t>
            </a:r>
            <a:endParaRPr lang="ru-RU" sz="1200" dirty="0"/>
          </a:p>
        </p:txBody>
      </p:sp>
      <p:pic>
        <p:nvPicPr>
          <p:cNvPr id="3074" name="Picture 2" descr="Активное изображени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" t="22449" b="24567"/>
          <a:stretch/>
        </p:blipFill>
        <p:spPr bwMode="auto">
          <a:xfrm>
            <a:off x="8153400" y="4159477"/>
            <a:ext cx="3540622" cy="146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73615" y="5641715"/>
            <a:ext cx="3304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B2A2A"/>
                </a:solidFill>
                <a:latin typeface="__roboto_04d664"/>
              </a:rPr>
              <a:t>Жатка ОЗОН Ж </a:t>
            </a:r>
            <a:r>
              <a:rPr lang="ru-RU" sz="1200" b="1" dirty="0" smtClean="0">
                <a:solidFill>
                  <a:srgbClr val="2B2A2A"/>
                </a:solidFill>
                <a:latin typeface="__roboto_04d664"/>
              </a:rPr>
              <a:t>07 </a:t>
            </a:r>
            <a:r>
              <a:rPr lang="ru-RU" sz="1200" b="1" dirty="0">
                <a:solidFill>
                  <a:srgbClr val="2B2A2A"/>
                </a:solidFill>
                <a:latin typeface="__roboto_04d664"/>
              </a:rPr>
              <a:t>ПАО</a:t>
            </a:r>
            <a:endParaRPr lang="ru-RU" sz="1200" b="1" dirty="0"/>
          </a:p>
          <a:p>
            <a:pPr algn="ctr"/>
            <a:r>
              <a:rPr lang="ru-RU" sz="1200" b="1" dirty="0" smtClean="0">
                <a:solidFill>
                  <a:srgbClr val="2B2A2A"/>
                </a:solidFill>
                <a:latin typeface="__roboto_04d664"/>
              </a:rPr>
              <a:t>ПЕНЗМАШ</a:t>
            </a:r>
            <a:endParaRPr lang="ru-RU" sz="1200" b="1" dirty="0"/>
          </a:p>
        </p:txBody>
      </p:sp>
      <p:pic>
        <p:nvPicPr>
          <p:cNvPr id="21" name="Рисунок 20" descr="Активное изображение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0" y="962025"/>
            <a:ext cx="3479544" cy="232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1"/>
          <p:cNvSpPr/>
          <p:nvPr/>
        </p:nvSpPr>
        <p:spPr>
          <a:xfrm>
            <a:off x="169295" y="3143251"/>
            <a:ext cx="4143375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50" b="1" dirty="0">
                <a:solidFill>
                  <a:srgbClr val="000000"/>
                </a:solidFill>
                <a:latin typeface="Arial"/>
                <a:ea typeface="Calibri"/>
              </a:rPr>
              <a:t>ООО «Брянский тракторный завод» трактор сельскохозяйственный колесный общего назначения БТЗ-254К.20 ВОМ ЯМЗ-53645 (250 </a:t>
            </a:r>
            <a:r>
              <a:rPr lang="ru-RU" sz="1250" b="1" dirty="0" err="1">
                <a:solidFill>
                  <a:srgbClr val="000000"/>
                </a:solidFill>
                <a:latin typeface="Arial"/>
                <a:ea typeface="Calibri"/>
              </a:rPr>
              <a:t>л.с</a:t>
            </a:r>
            <a:r>
              <a:rPr lang="ru-RU" sz="1250" b="1" dirty="0">
                <a:solidFill>
                  <a:srgbClr val="000000"/>
                </a:solidFill>
                <a:latin typeface="Arial"/>
                <a:ea typeface="Calibri"/>
              </a:rPr>
              <a:t>.)</a:t>
            </a:r>
            <a:endParaRPr lang="ru-RU" sz="12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73115" y="3335084"/>
            <a:ext cx="4000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Трактор Беларус-1221.3 </a:t>
            </a:r>
            <a:r>
              <a:rPr lang="ru-RU" sz="120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(001, с кондиционером</a:t>
            </a:r>
            <a:r>
              <a:rPr lang="ru-RU" sz="120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ОАО «МТЗ»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Активно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99" y="3770771"/>
            <a:ext cx="3286290" cy="239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74099" y="6167381"/>
            <a:ext cx="410315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5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Трактор Беларус-82.1 (23/12-23/32) (012</a:t>
            </a:r>
            <a:r>
              <a:rPr lang="ru-RU" sz="125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ru-RU" sz="125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«МТЗ» </a:t>
            </a:r>
            <a:endParaRPr lang="ru-RU" sz="12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Активно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734099"/>
            <a:ext cx="3501856" cy="255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 descr="Активное изображение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4698" r="5362" b="5687"/>
          <a:stretch/>
        </p:blipFill>
        <p:spPr bwMode="auto">
          <a:xfrm>
            <a:off x="340223" y="3812665"/>
            <a:ext cx="3526927" cy="2290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184660" y="5975020"/>
            <a:ext cx="3749165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50" b="1" dirty="0">
                <a:solidFill>
                  <a:srgbClr val="000000"/>
                </a:solidFill>
                <a:latin typeface="Arial"/>
                <a:ea typeface="Calibri"/>
              </a:rPr>
              <a:t>ООО «Брянский тракторный завод» погрузчик фронтальный с телескопической стрелой серии AG, TLH 3507-12</a:t>
            </a:r>
            <a:endParaRPr lang="ru-RU" sz="12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775" y="338104"/>
            <a:ext cx="3546331" cy="471424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358359" y="3878628"/>
            <a:ext cx="2878610" cy="28084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pic>
        <p:nvPicPr>
          <p:cNvPr id="18" name="Picture 2" descr="лого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2" y="102392"/>
            <a:ext cx="5323599" cy="97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 descr="Активное изображение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6694" r="4141" b="5732"/>
          <a:stretch/>
        </p:blipFill>
        <p:spPr bwMode="auto">
          <a:xfrm>
            <a:off x="476251" y="1081960"/>
            <a:ext cx="3721597" cy="2179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0775" y="3261769"/>
            <a:ext cx="425810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50" b="1" dirty="0">
                <a:solidFill>
                  <a:srgbClr val="000000"/>
                </a:solidFill>
                <a:latin typeface="Arial"/>
                <a:ea typeface="Calibri"/>
              </a:rPr>
              <a:t>ООО «</a:t>
            </a:r>
            <a:r>
              <a:rPr lang="ru-RU" sz="1250" b="1" dirty="0" err="1">
                <a:solidFill>
                  <a:srgbClr val="000000"/>
                </a:solidFill>
                <a:latin typeface="Arial"/>
                <a:ea typeface="Calibri"/>
              </a:rPr>
              <a:t>Казаньсельмаш</a:t>
            </a:r>
            <a:r>
              <a:rPr lang="ru-RU" sz="1250" b="1" dirty="0">
                <a:solidFill>
                  <a:srgbClr val="000000"/>
                </a:solidFill>
                <a:latin typeface="Arial"/>
                <a:ea typeface="Calibri"/>
              </a:rPr>
              <a:t>» Опрыскиватель самоходный ОС-4000М с гидростатическим приводом 30 м клиренс 1,8 м</a:t>
            </a:r>
            <a:endParaRPr lang="ru-RU" sz="125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88702" y="6114215"/>
            <a:ext cx="308597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Навесные фронтальные погрузчики</a:t>
            </a:r>
          </a:p>
          <a:p>
            <a:pPr algn="ctr"/>
            <a:r>
              <a:rPr lang="ru-RU" sz="1250" b="1" dirty="0">
                <a:solidFill>
                  <a:srgbClr val="000000"/>
                </a:solidFill>
                <a:latin typeface="Arial"/>
                <a:ea typeface="Calibri"/>
              </a:rPr>
              <a:t>ООО «БОЛЬШАЯ ЗЕМЛЯ»</a:t>
            </a:r>
            <a:r>
              <a:rPr lang="ru-RU" sz="12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5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УН Погрузчик Универсал ВИП Vip Большая Земл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4159475"/>
            <a:ext cx="2924175" cy="195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Активное изображение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20210" r="3505" b="28206"/>
          <a:stretch/>
        </p:blipFill>
        <p:spPr bwMode="auto">
          <a:xfrm>
            <a:off x="4295776" y="900984"/>
            <a:ext cx="4059662" cy="23607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97850" y="3350253"/>
            <a:ext cx="397192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50" b="1" dirty="0">
                <a:solidFill>
                  <a:srgbClr val="000000"/>
                </a:solidFill>
                <a:latin typeface="Arial"/>
                <a:ea typeface="Calibri"/>
              </a:rPr>
              <a:t>ООО «НАИР» Сеялка зернотуковая прямого посева Дон 651-М45</a:t>
            </a:r>
            <a:endParaRPr lang="ru-RU" sz="1250" dirty="0"/>
          </a:p>
        </p:txBody>
      </p:sp>
      <p:pic>
        <p:nvPicPr>
          <p:cNvPr id="2050" name="Picture 2" descr="Активное изображени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5" b="18717"/>
          <a:stretch/>
        </p:blipFill>
        <p:spPr bwMode="auto">
          <a:xfrm>
            <a:off x="340222" y="4142775"/>
            <a:ext cx="3857626" cy="185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0975" y="5981701"/>
            <a:ext cx="411480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5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Смеситель – раздатчик кормов СРК – 12В-27 "</a:t>
            </a:r>
            <a:r>
              <a:rPr lang="ru-RU" sz="125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ХОЗЯИН"  </a:t>
            </a:r>
            <a:r>
              <a:rPr lang="ru-RU" sz="1250" b="1" dirty="0" smtClean="0">
                <a:solidFill>
                  <a:srgbClr val="000000"/>
                </a:solidFill>
                <a:latin typeface="Arial"/>
                <a:ea typeface="Calibri"/>
              </a:rPr>
              <a:t>ООО </a:t>
            </a:r>
            <a:r>
              <a:rPr lang="ru-RU" sz="1250" b="1" dirty="0">
                <a:solidFill>
                  <a:srgbClr val="000000"/>
                </a:solidFill>
                <a:latin typeface="Arial"/>
                <a:ea typeface="Calibri"/>
              </a:rPr>
              <a:t>ТК «КОБЛИК»</a:t>
            </a:r>
            <a:endParaRPr lang="ru-RU" sz="12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Активно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775" y="1018274"/>
            <a:ext cx="3452240" cy="23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55438" y="3365642"/>
            <a:ext cx="3085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Сеялка С-6ПМ2.02 </a:t>
            </a:r>
            <a:r>
              <a:rPr lang="ru-RU" sz="120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КСИЛ.271211.017-02</a:t>
            </a:r>
          </a:p>
          <a:p>
            <a:pPr algn="ctr"/>
            <a:r>
              <a:rPr lang="ru-RU" sz="120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РАДИОЗАВОД АО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 descr="Активно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7" y="3931183"/>
            <a:ext cx="4216552" cy="201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935688" y="5999055"/>
            <a:ext cx="423676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5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Культиватор прицепной, тип S-обр. стойки КПУ-6ПГ 2Б1Кз </a:t>
            </a:r>
            <a:r>
              <a:rPr lang="ru-RU" sz="1250" b="1" dirty="0" smtClean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  </a:t>
            </a:r>
            <a:r>
              <a:rPr lang="ru-RU" sz="1250" b="1" dirty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РАДОГОСТ-МАШ ООО</a:t>
            </a:r>
            <a:endParaRPr lang="ru-RU" sz="12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8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5058773" y="4417715"/>
            <a:ext cx="2246036" cy="2097651"/>
          </a:xfrm>
          <a:prstGeom prst="rect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44150" y="3024475"/>
            <a:ext cx="521689" cy="1101841"/>
          </a:xfrm>
          <a:prstGeom prst="rect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83136" y="210476"/>
            <a:ext cx="1085463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old" panose="00000800000000000000" pitchFamily="50" charset="-52"/>
              </a:rPr>
              <a:t>О КОМПАНИИ</a:t>
            </a:r>
            <a:endParaRPr lang="ru-RU" sz="5400" dirty="0">
              <a:solidFill>
                <a:schemeClr val="tx1">
                  <a:lumMod val="75000"/>
                  <a:lumOff val="25000"/>
                </a:schemeClr>
              </a:solidFill>
              <a:latin typeface="Akrobat Bold" panose="000008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631" y="3126041"/>
            <a:ext cx="367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1</a:t>
            </a:r>
            <a:endParaRPr lang="ru-RU" sz="6000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5789" y="4694021"/>
            <a:ext cx="2027673" cy="154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Более </a:t>
            </a:r>
            <a:r>
              <a:rPr lang="ru-RU" sz="5400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140,0 </a:t>
            </a: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тыс.</a:t>
            </a:r>
            <a:r>
              <a:rPr lang="ru-RU" sz="3200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 ед.</a:t>
            </a:r>
            <a:endParaRPr lang="ru-RU" sz="3200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7793" y="4719888"/>
            <a:ext cx="21972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Инвестировано компанией в АПК Российской Федерации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04809" y="4417715"/>
            <a:ext cx="2066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Поставлено техники и оборудования предприятиям АПК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79869" y="3024475"/>
            <a:ext cx="36965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Место</a:t>
            </a:r>
            <a:r>
              <a:rPr lang="en-US" sz="2000" b="1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в Российской Федерации в сегменте лизинга в агропромышленном комплексе</a:t>
            </a:r>
            <a:endParaRPr lang="ru-RU" sz="2000" b="1" dirty="0">
              <a:solidFill>
                <a:srgbClr val="00582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063185" y="2965996"/>
            <a:ext cx="2241624" cy="1200329"/>
          </a:xfrm>
          <a:prstGeom prst="rect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063185" y="2975232"/>
            <a:ext cx="1979060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Более </a:t>
            </a:r>
            <a:r>
              <a:rPr lang="ru-RU" sz="5400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18,0 </a:t>
            </a:r>
            <a:r>
              <a:rPr lang="ru-RU" sz="3200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тыс.</a:t>
            </a:r>
            <a:endParaRPr lang="ru-RU" sz="3200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304809" y="3039862"/>
            <a:ext cx="2066792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00755A"/>
                </a:solidFill>
                <a:latin typeface="Arial" pitchFamily="34" charset="0"/>
                <a:cs typeface="Arial" pitchFamily="34" charset="0"/>
              </a:rPr>
              <a:t>Количество </a:t>
            </a:r>
            <a:r>
              <a:rPr lang="ru-RU" sz="2000" b="1" dirty="0" smtClean="0">
                <a:solidFill>
                  <a:srgbClr val="005828"/>
                </a:solidFill>
                <a:latin typeface="Arial" pitchFamily="34" charset="0"/>
                <a:cs typeface="Arial" pitchFamily="34" charset="0"/>
              </a:rPr>
              <a:t>контрагентов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rgbClr val="00755A"/>
                </a:solidFill>
                <a:latin typeface="Akrobat" panose="00000600000000000000" pitchFamily="50" charset="-52"/>
              </a:rPr>
              <a:t> </a:t>
            </a:r>
            <a:r>
              <a:rPr lang="ru-RU" dirty="0" smtClean="0">
                <a:solidFill>
                  <a:srgbClr val="00755A"/>
                </a:solidFill>
                <a:latin typeface="Akrobat" panose="00000600000000000000" pitchFamily="50" charset="-52"/>
              </a:rPr>
              <a:t>. </a:t>
            </a:r>
            <a:endParaRPr lang="ru-RU" dirty="0">
              <a:solidFill>
                <a:srgbClr val="00755A"/>
              </a:solidFill>
              <a:latin typeface="Akrobat" panose="00000600000000000000" pitchFamily="50" charset="-52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60" y="-243686"/>
            <a:ext cx="3783127" cy="1371576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" y="855146"/>
            <a:ext cx="12192000" cy="1861552"/>
          </a:xfrm>
          <a:prstGeom prst="rect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300251" y="900816"/>
            <a:ext cx="11891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АО «</a:t>
            </a:r>
            <a:r>
              <a:rPr lang="ru-RU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Росагролизинг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 - государственная лизинговая компания, деятельность которой направлена на техническую и технологическую модернизацию отечественного АПК посредством передачи в лизинг средств производства организациям АПК страны.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73150" y="4567049"/>
            <a:ext cx="2115457" cy="2002297"/>
          </a:xfrm>
          <a:prstGeom prst="rect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633714" y="4630354"/>
            <a:ext cx="1629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Более </a:t>
            </a:r>
            <a:r>
              <a:rPr lang="ru-RU" sz="5400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600,0 </a:t>
            </a:r>
            <a:r>
              <a:rPr lang="ru-RU" sz="3200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млрд. руб.</a:t>
            </a:r>
            <a:endParaRPr lang="ru-RU" sz="3200" dirty="0">
              <a:solidFill>
                <a:schemeClr val="bg1"/>
              </a:solidFill>
              <a:latin typeface="Akrobat" panose="00000600000000000000" pitchFamily="50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496569" y="3024476"/>
            <a:ext cx="2472517" cy="3089722"/>
          </a:xfrm>
          <a:prstGeom prst="rect">
            <a:avLst/>
          </a:prstGeom>
          <a:solidFill>
            <a:srgbClr val="007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 площадке АО «</a:t>
            </a:r>
            <a:r>
              <a:rPr lang="ru-RU" sz="2400" b="1" dirty="0" err="1" smtClean="0"/>
              <a:t>Росагролизинг</a:t>
            </a:r>
            <a:r>
              <a:rPr lang="ru-RU" sz="2400" b="1" dirty="0" smtClean="0"/>
              <a:t>» работает более 1000 поставщиков техники и оборудования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872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49" y="4754838"/>
            <a:ext cx="890280" cy="89028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29" y="383128"/>
            <a:ext cx="2384719" cy="51954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60593"/>
            <a:ext cx="9621673" cy="1154581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0377" y="202782"/>
            <a:ext cx="8966578" cy="8802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УСЛОВИЯ ЛИЗИНГА ОТ </a:t>
            </a:r>
          </a:p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«РОСАГРОЛИЗИНГ» В 2024 г.</a:t>
            </a:r>
            <a:endParaRPr lang="ru-RU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665" y="2557881"/>
            <a:ext cx="11736435" cy="39764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marR="9525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"/>
            </a:pPr>
            <a:r>
              <a:rPr lang="ru-RU" sz="2200" b="1" dirty="0">
                <a:solidFill>
                  <a:srgbClr val="0033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Тракторы любой мощности и класса;</a:t>
            </a:r>
            <a:endParaRPr lang="ru-RU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marR="9525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"/>
            </a:pPr>
            <a:r>
              <a:rPr lang="ru-RU" sz="2200" b="1" dirty="0">
                <a:solidFill>
                  <a:srgbClr val="0033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Комбайны зерноуборочные, </a:t>
            </a:r>
            <a:r>
              <a:rPr lang="ru-RU" sz="2200" b="1" dirty="0" smtClean="0">
                <a:solidFill>
                  <a:srgbClr val="0033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кормоуборочные, самоходные косилки </a:t>
            </a:r>
            <a:r>
              <a:rPr lang="ru-RU" sz="2200" b="1" dirty="0">
                <a:solidFill>
                  <a:srgbClr val="0033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др.;</a:t>
            </a:r>
            <a:endParaRPr lang="ru-RU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marR="9525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"/>
            </a:pPr>
            <a:r>
              <a:rPr lang="ru-RU" sz="2200" b="1" dirty="0">
                <a:solidFill>
                  <a:srgbClr val="0033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Прицепная и навесная техника;</a:t>
            </a:r>
            <a:endParaRPr lang="ru-RU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marR="9525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"/>
            </a:pPr>
            <a:r>
              <a:rPr lang="ru-RU" sz="2200" b="1" dirty="0" smtClean="0">
                <a:solidFill>
                  <a:srgbClr val="0033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Телескопические погрузчики и картофелеуборочные комбайны;</a:t>
            </a:r>
            <a:endParaRPr lang="ru-RU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marR="9525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"/>
            </a:pPr>
            <a:r>
              <a:rPr lang="ru-RU" sz="2200" b="1" dirty="0" smtClean="0">
                <a:solidFill>
                  <a:srgbClr val="0033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Самоходные </a:t>
            </a:r>
            <a:r>
              <a:rPr lang="ru-RU" sz="2200" b="1" dirty="0">
                <a:solidFill>
                  <a:srgbClr val="0033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опрыскиватели;</a:t>
            </a:r>
            <a:endParaRPr lang="ru-RU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marR="9525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"/>
            </a:pPr>
            <a:r>
              <a:rPr lang="ru-RU" sz="2200" b="1" dirty="0">
                <a:solidFill>
                  <a:srgbClr val="0033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Зерносушильные комплексы, силоса, оборудование для переработки сельскохозяйственной продукции;</a:t>
            </a:r>
            <a:endParaRPr lang="ru-RU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marR="9525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"/>
            </a:pPr>
            <a:r>
              <a:rPr lang="ru-RU" sz="2200" b="1" dirty="0">
                <a:solidFill>
                  <a:srgbClr val="0033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Оборудование для животноводческих </a:t>
            </a:r>
            <a:r>
              <a:rPr lang="ru-RU" sz="2200" b="1" dirty="0" smtClean="0">
                <a:solidFill>
                  <a:srgbClr val="0033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комплексов.</a:t>
            </a:r>
            <a:endParaRPr lang="ru-RU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" y="1270971"/>
            <a:ext cx="12121348" cy="1281160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1665" y="1265219"/>
            <a:ext cx="12038497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600" b="1" u="sng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ПОСТАВКА ВСЕХ ВИДОВ СЕЛЬСКОХОЗЯЙСТВЕННОЙ ТЕХНИКИ И ОБОРУДОВАНИЯ ОТ БОЛЕЕ ЧЕМ 1000 ПОСТАВЩИКОВ И ПРОИЗВОДИТЕЛЕЙ</a:t>
            </a:r>
            <a:endParaRPr lang="ru-RU" sz="2600" b="1" u="sng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3713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4829" y="1310185"/>
            <a:ext cx="12034861" cy="1568625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423081" y="1584154"/>
            <a:ext cx="948858" cy="107721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lnSpc>
                <a:spcPts val="2400"/>
              </a:lnSpc>
              <a:spcBef>
                <a:spcPts val="6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от </a:t>
            </a:r>
          </a:p>
          <a:p>
            <a:pPr algn="l">
              <a:lnSpc>
                <a:spcPts val="2400"/>
              </a:lnSpc>
              <a:spcBef>
                <a:spcPts val="600"/>
              </a:spcBef>
            </a:pPr>
            <a:endParaRPr lang="ru-RU" sz="3200" b="1" dirty="0" smtClean="0">
              <a:solidFill>
                <a:prstClr val="white"/>
              </a:solidFill>
              <a:latin typeface="Akrobat Bold" panose="00000800000000000000" pitchFamily="50" charset="-52"/>
            </a:endParaRPr>
          </a:p>
          <a:p>
            <a:pPr algn="l">
              <a:lnSpc>
                <a:spcPts val="2400"/>
              </a:lnSpc>
              <a:spcBef>
                <a:spcPts val="6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0 </a:t>
            </a:r>
            <a:r>
              <a:rPr lang="en-US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%</a:t>
            </a:r>
            <a:endParaRPr lang="ru-RU" sz="3200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263" y="244727"/>
            <a:ext cx="2333769" cy="505899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358359" y="1405720"/>
            <a:ext cx="10816001" cy="137842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Группа техники: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тракторы; 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комбайны зерно и кормоуборочные, самоходные косилки, телескопические погрузчики; 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572301" y="5785410"/>
            <a:ext cx="2878610" cy="52648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358359" y="3878628"/>
            <a:ext cx="2878610" cy="28084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49663" y="5199081"/>
            <a:ext cx="12034862" cy="1699146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46663" y="5493380"/>
            <a:ext cx="10182629" cy="117176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Группа техники: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элеваторное оборудование, оборудование для приготовления кормов;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оборудование для животноводческих ферм.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dirty="0">
              <a:solidFill>
                <a:srgbClr val="F1E656"/>
              </a:solidFill>
              <a:latin typeface="Akrobat Light" panose="00000500000000000000" pitchFamily="50" charset="-52"/>
            </a:endParaRPr>
          </a:p>
          <a:p>
            <a:pPr>
              <a:lnSpc>
                <a:spcPct val="80000"/>
              </a:lnSpc>
            </a:pPr>
            <a:endParaRPr lang="ru-RU" sz="1600" dirty="0">
              <a:solidFill>
                <a:srgbClr val="FFFF00"/>
              </a:solidFill>
              <a:latin typeface="Akrobat Light" panose="00000500000000000000" pitchFamily="50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-24831" y="2971907"/>
            <a:ext cx="12010030" cy="2088107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446663" y="3630304"/>
            <a:ext cx="10431437" cy="111911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Группа техники: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техника для обработки почвы;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сеялки и посевные комплексы, опрыскиватели, разбрасыватели минеральных удобрений, косилки прицепные и навесные, грабли и др.;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пресс-подборщики, кормораздатчики, прицепы и др.</a:t>
            </a:r>
          </a:p>
          <a:p>
            <a:pPr marL="457200" indent="-457200">
              <a:lnSpc>
                <a:spcPct val="80000"/>
              </a:lnSpc>
              <a:buFontTx/>
              <a:buChar char="-"/>
            </a:pPr>
            <a:endParaRPr lang="ru-RU" sz="2800" b="1" dirty="0">
              <a:solidFill>
                <a:srgbClr val="F1E65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24831" y="41402"/>
            <a:ext cx="9583576" cy="1173249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8489" y="365255"/>
            <a:ext cx="9089409" cy="52554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МИНИМАЛЬНЫЙ ПЕРВОНАЧАЛЬНЫЙ ВЗНОС ПО ДОГОВОРУ ЛИЗИНГА</a:t>
            </a:r>
            <a:endParaRPr lang="ru-RU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164126" y="3436592"/>
            <a:ext cx="1194233" cy="107721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lnSpc>
                <a:spcPts val="2400"/>
              </a:lnSpc>
              <a:spcBef>
                <a:spcPts val="600"/>
              </a:spcBef>
            </a:pPr>
            <a:r>
              <a:rPr lang="ru-RU" sz="48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  </a:t>
            </a: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от 0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 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до 5 </a:t>
            </a:r>
            <a:r>
              <a:rPr lang="en-US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%</a:t>
            </a:r>
            <a:endParaRPr lang="ru-RU" sz="3200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164125" y="5203209"/>
            <a:ext cx="1194233" cy="146193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lnSpc>
                <a:spcPts val="2400"/>
              </a:lnSpc>
              <a:spcBef>
                <a:spcPts val="600"/>
              </a:spcBef>
            </a:pPr>
            <a:r>
              <a:rPr lang="ru-RU" sz="48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  </a:t>
            </a:r>
          </a:p>
          <a:p>
            <a:pPr algn="l">
              <a:lnSpc>
                <a:spcPts val="2400"/>
              </a:lnSpc>
              <a:spcBef>
                <a:spcPts val="600"/>
              </a:spcBef>
            </a:pPr>
            <a:r>
              <a:rPr lang="ru-RU" sz="3200" dirty="0">
                <a:solidFill>
                  <a:prstClr val="white"/>
                </a:solidFill>
                <a:latin typeface="Akrobat Bold" panose="00000800000000000000" pitchFamily="50" charset="-52"/>
              </a:rPr>
              <a:t>о</a:t>
            </a:r>
            <a:r>
              <a:rPr lang="ru-RU" sz="3200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т 0</a:t>
            </a:r>
          </a:p>
          <a:p>
            <a:pPr algn="l">
              <a:lnSpc>
                <a:spcPts val="2400"/>
              </a:lnSpc>
              <a:spcBef>
                <a:spcPts val="600"/>
              </a:spcBef>
            </a:pPr>
            <a:r>
              <a:rPr lang="ru-RU" sz="3200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 </a:t>
            </a:r>
            <a:endParaRPr lang="ru-RU" dirty="0" smtClean="0">
              <a:solidFill>
                <a:prstClr val="white"/>
              </a:solidFill>
              <a:latin typeface="Akrobat Bold" panose="00000800000000000000" pitchFamily="50" charset="-52"/>
            </a:endParaRPr>
          </a:p>
          <a:p>
            <a:pPr algn="l">
              <a:lnSpc>
                <a:spcPts val="2400"/>
              </a:lnSpc>
              <a:spcBef>
                <a:spcPts val="600"/>
              </a:spcBef>
            </a:pPr>
            <a:r>
              <a:rPr lang="ru-RU" sz="3200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до 10 %</a:t>
            </a:r>
            <a:endParaRPr lang="ru-RU" sz="3200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1076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Активно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27" y="1502630"/>
            <a:ext cx="7519916" cy="518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Активно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1379801"/>
            <a:ext cx="5054605" cy="298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49" y="4754838"/>
            <a:ext cx="890280" cy="89028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03" y="514399"/>
            <a:ext cx="2652212" cy="39315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95062"/>
            <a:ext cx="9329403" cy="1284739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192743"/>
            <a:ext cx="890280" cy="8902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65466" y="68673"/>
            <a:ext cx="7851237" cy="13480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34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МИНИМАЛЬНЫЙ ПРОЦЕНТ УДОРОЖАНИЯ НА ПРИОБРЕТАЕМУЮ ТЕХНИКУ И ОБОРУДОВАНИЕ</a:t>
            </a:r>
          </a:p>
          <a:p>
            <a:pPr>
              <a:lnSpc>
                <a:spcPct val="80000"/>
              </a:lnSpc>
            </a:pPr>
            <a:r>
              <a:rPr lang="ru-RU" sz="34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ОТ 3 %.</a:t>
            </a:r>
            <a:endParaRPr lang="ru-RU" sz="3400" b="1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  <p:pic>
        <p:nvPicPr>
          <p:cNvPr id="2050" name="Picture 2" descr="Активно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3" y="4281825"/>
            <a:ext cx="4174054" cy="25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6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rosagroleasing.ru/upload/0000043377/c085a5f8d0f469c8a429df4839411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4" y="2442949"/>
            <a:ext cx="5731252" cy="432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230644" y="1430162"/>
            <a:ext cx="5752734" cy="1012787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714" y="1365731"/>
            <a:ext cx="567042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Зерноуборочные комбайны до 7 лет</a:t>
            </a:r>
            <a:endParaRPr lang="ru-RU" sz="3200" b="1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30" y="244728"/>
            <a:ext cx="2141470" cy="284672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81713" y="5808218"/>
            <a:ext cx="2878610" cy="28084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648" y="106009"/>
            <a:ext cx="9498843" cy="1051534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239" y="80325"/>
            <a:ext cx="944425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spc="35" dirty="0">
                <a:solidFill>
                  <a:schemeClr val="bg1"/>
                </a:solidFill>
                <a:latin typeface="Arial"/>
                <a:ea typeface="Calibri"/>
              </a:rPr>
              <a:t>Срок </a:t>
            </a:r>
            <a:r>
              <a:rPr lang="ru-RU" sz="3200" b="1" spc="35" dirty="0" smtClean="0">
                <a:solidFill>
                  <a:schemeClr val="bg1"/>
                </a:solidFill>
                <a:latin typeface="Arial"/>
                <a:ea typeface="Calibri"/>
              </a:rPr>
              <a:t>лизинга сельскохозяйственной техники и оборудования </a:t>
            </a:r>
            <a:endParaRPr lang="ru-RU" sz="3200" b="1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304416" y="1404186"/>
            <a:ext cx="5677469" cy="1103194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048466" y="4901744"/>
            <a:ext cx="2933419" cy="13285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Универсальное энергетические средство  до 7 лет</a:t>
            </a:r>
            <a:endParaRPr lang="ru-RU" sz="3200" b="1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pic>
        <p:nvPicPr>
          <p:cNvPr id="1026" name="Picture 2" descr="Активно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7963" r="4471" b="6262"/>
          <a:stretch/>
        </p:blipFill>
        <p:spPr bwMode="auto">
          <a:xfrm>
            <a:off x="6346209" y="2507380"/>
            <a:ext cx="5568286" cy="42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432932" y="1430162"/>
            <a:ext cx="5488529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Кормоуборочные комбайны и самоходные косилки до 7 лет</a:t>
            </a:r>
            <a:endParaRPr lang="ru-RU" sz="3200" b="1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886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3275463" y="1901027"/>
            <a:ext cx="2504363" cy="2473597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8417" y="2459729"/>
            <a:ext cx="2231409" cy="11541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Тракторы до </a:t>
            </a:r>
          </a:p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5-7 лет</a:t>
            </a:r>
            <a:endParaRPr lang="ru-RU" sz="3200" b="1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30" y="244728"/>
            <a:ext cx="2141470" cy="284672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81713" y="5808218"/>
            <a:ext cx="2878610" cy="28084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</a:pPr>
            <a:endParaRPr lang="ru-RU" sz="1600" dirty="0">
              <a:solidFill>
                <a:srgbClr val="F1E656"/>
              </a:solidFill>
              <a:latin typeface="Akrobat Light" panose="00000500000000000000" pitchFamily="50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456" y="656687"/>
            <a:ext cx="11981885" cy="1148804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8207" y="733216"/>
            <a:ext cx="1183638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spc="35" dirty="0">
                <a:solidFill>
                  <a:prstClr val="white"/>
                </a:solidFill>
                <a:latin typeface="Arial"/>
                <a:ea typeface="Calibri"/>
              </a:rPr>
              <a:t>Срок </a:t>
            </a:r>
            <a:r>
              <a:rPr lang="ru-RU" sz="3200" b="1" spc="35" dirty="0" smtClean="0">
                <a:solidFill>
                  <a:prstClr val="white"/>
                </a:solidFill>
                <a:latin typeface="Arial"/>
                <a:ea typeface="Calibri"/>
              </a:rPr>
              <a:t>лизинга сельскохозяйственной техники и оборудования</a:t>
            </a:r>
            <a:endParaRPr lang="ru-RU" sz="3200" b="1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75463" y="4618413"/>
            <a:ext cx="2504363" cy="2220855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50505" y="4777166"/>
            <a:ext cx="2354277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Сеялки и посевные комплексы до 6 лет</a:t>
            </a:r>
            <a:endParaRPr lang="ru-RU" sz="3200" b="1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884692" y="1901027"/>
            <a:ext cx="3158179" cy="2473598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43750" y="2060950"/>
            <a:ext cx="3097192" cy="4052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Плуги до 5 лет</a:t>
            </a:r>
            <a:endParaRPr lang="ru-RU" sz="3200" b="1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884692" y="4476466"/>
            <a:ext cx="3189101" cy="2381534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97071" y="4452213"/>
            <a:ext cx="2933419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Опрыскиватели 5-6 лет</a:t>
            </a:r>
            <a:endParaRPr lang="ru-RU" sz="3200" b="1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  <p:pic>
        <p:nvPicPr>
          <p:cNvPr id="3074" name="Picture 2" descr="https://www.rosagroleasing.ru/upload/0000057931/49b60214fa726ddda16556a008a003b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1026"/>
            <a:ext cx="3548417" cy="257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871046" y="2783881"/>
            <a:ext cx="309719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Культиваторы до 6 лет</a:t>
            </a:r>
            <a:endParaRPr lang="ru-RU" sz="3200" b="1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57399" y="3613891"/>
            <a:ext cx="309719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Бороны дисковые до 4 </a:t>
            </a:r>
            <a:r>
              <a:rPr lang="ru-RU" sz="3200" b="1" smtClean="0">
                <a:solidFill>
                  <a:prstClr val="white"/>
                </a:solidFill>
                <a:latin typeface="Akrobat Bold" panose="00000800000000000000" pitchFamily="50" charset="-52"/>
              </a:rPr>
              <a:t>– 6 </a:t>
            </a:r>
            <a:r>
              <a:rPr lang="ru-RU" sz="32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лет</a:t>
            </a:r>
            <a:endParaRPr lang="ru-RU" sz="3200" b="1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  <p:pic>
        <p:nvPicPr>
          <p:cNvPr id="3076" name="Picture 4" descr="Плуг оборотный PERESVET ППО-(8+1)-35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826" y="1901025"/>
            <a:ext cx="3077571" cy="247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rosagroleasing.ru/upload/0000029171/f377466763eab9bc3ebd95eb616b1a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7" y="4374624"/>
            <a:ext cx="3228047" cy="246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rosagroleasing.ru/upload/0000008155/27019f70e3b04635adc0f954da581bf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826" y="4618414"/>
            <a:ext cx="3104865" cy="222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871046" y="5415886"/>
            <a:ext cx="3189101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ru-RU" sz="3000" b="1" dirty="0" smtClean="0">
                <a:solidFill>
                  <a:prstClr val="white"/>
                </a:solidFill>
                <a:latin typeface="Akrobat Bold" panose="00000800000000000000" pitchFamily="50" charset="-52"/>
              </a:rPr>
              <a:t>Разбрасыватели минеральных удобрений  до 5 лет</a:t>
            </a:r>
            <a:endParaRPr lang="ru-RU" sz="3000" b="1" dirty="0">
              <a:solidFill>
                <a:prstClr val="white"/>
              </a:solidFill>
              <a:latin typeface="Akrobat Bold" panose="000008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2436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1" y="1719524"/>
            <a:ext cx="12028492" cy="1160154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173" y="1870592"/>
            <a:ext cx="9685185" cy="10207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ru-RU" sz="3200" b="1" dirty="0" err="1" smtClean="0">
                <a:solidFill>
                  <a:schemeClr val="bg1"/>
                </a:solidFill>
                <a:latin typeface="Akrobat Bold" panose="00000800000000000000" pitchFamily="50" charset="-52"/>
              </a:rPr>
              <a:t>Аннуитетный</a:t>
            </a:r>
            <a:r>
              <a:rPr lang="ru-RU" sz="3200" b="1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 – равномерный график платежей (ежемесячный платеж сохраняется равномерным в течении всего периода оплаты по лизинговому договору).   </a:t>
            </a:r>
            <a:endParaRPr lang="ru-RU" sz="3200" b="1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49" y="4754838"/>
            <a:ext cx="890280" cy="89028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022" y="244728"/>
            <a:ext cx="2141470" cy="28467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6607" y="11637"/>
            <a:ext cx="9690021" cy="1627259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2959860"/>
            <a:ext cx="12008473" cy="844839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8797" y="3028337"/>
            <a:ext cx="1179390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Убывающий – наибольшие выплаты согласно графика приходятся на первый этап платежей по лизинговому договору.</a:t>
            </a:r>
            <a:endParaRPr lang="ru-RU" sz="3200" b="1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9" y="529400"/>
            <a:ext cx="890280" cy="8902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20529" y="251128"/>
            <a:ext cx="8516099" cy="12741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УДОБНЫЙ ГРАФИК ПЛАТЯЖЕЙ, УЧИТЫВАЮЩИЙ ИНДИВИДУАЛЬНЫЕ ОСОБЕННОСТИ СЕЛЬСКОХОЗЯЙСТВЕННОГО ТОВАРОПРОИЗВОДИТЕЛЯ</a:t>
            </a:r>
            <a:endParaRPr lang="ru-RU" sz="3200" b="1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3924064"/>
            <a:ext cx="12028492" cy="1575984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8797" y="3939230"/>
            <a:ext cx="11457523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Индивидуальный сезонный график – предусматривает сезонное уменьшение лизинговых платежей до 7 месяцев в соответствии с предложениями </a:t>
            </a:r>
            <a:r>
              <a:rPr lang="ru-RU" sz="3200" b="1" dirty="0" err="1" smtClean="0">
                <a:solidFill>
                  <a:schemeClr val="bg1"/>
                </a:solidFill>
                <a:latin typeface="Akrobat Bold" panose="00000800000000000000" pitchFamily="50" charset="-52"/>
              </a:rPr>
              <a:t>сельхозтоваропроизводителя</a:t>
            </a:r>
            <a:r>
              <a:rPr lang="ru-RU" sz="3200" b="1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. Период 7 месяцев может быть разбит на несколько этапов.</a:t>
            </a:r>
            <a:endParaRPr lang="ru-RU" sz="3200" b="1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5645118"/>
            <a:ext cx="12008473" cy="1056635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4173" y="5691251"/>
            <a:ext cx="11957827" cy="9643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Akrobat Bold" panose="00000800000000000000" pitchFamily="50" charset="-52"/>
              </a:rPr>
              <a:t>Сезонный график – предусматривает сезонное уменьшение лизинговых платежей на срок до 6 месяцев.</a:t>
            </a:r>
            <a:endParaRPr lang="ru-RU" sz="3200" b="1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7356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49" y="4754838"/>
            <a:ext cx="890280" cy="89028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64" y="73422"/>
            <a:ext cx="3430136" cy="45597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-39852" y="5645118"/>
            <a:ext cx="12231852" cy="810273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1320" y="5727088"/>
            <a:ext cx="117006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600" b="1" u="sng" dirty="0">
                <a:solidFill>
                  <a:schemeClr val="bg1"/>
                </a:solidFill>
              </a:rPr>
              <a:t>Стоимость техники не изменится в процессе сделки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35" y="2712009"/>
            <a:ext cx="2623183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3,4 до 5,35 %</a:t>
            </a:r>
            <a:endParaRPr lang="ru-RU" sz="3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602202"/>
            <a:ext cx="12210383" cy="1124538"/>
          </a:xfrm>
          <a:prstGeom prst="rect">
            <a:avLst/>
          </a:prstGeom>
          <a:solidFill>
            <a:srgbClr val="007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8490" y="649522"/>
            <a:ext cx="1165363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u="sng" spc="35" dirty="0">
                <a:solidFill>
                  <a:schemeClr val="bg1"/>
                </a:solidFill>
                <a:latin typeface="Arial"/>
                <a:ea typeface="Calibri"/>
              </a:rPr>
              <a:t>Гарантированные </a:t>
            </a:r>
            <a:r>
              <a:rPr lang="ru-RU" sz="3200" b="1" u="sng" spc="35" dirty="0" smtClean="0">
                <a:solidFill>
                  <a:schemeClr val="bg1"/>
                </a:solidFill>
                <a:latin typeface="Arial"/>
                <a:ea typeface="Calibri"/>
              </a:rPr>
              <a:t>минимальные сроки </a:t>
            </a:r>
            <a:r>
              <a:rPr lang="ru-RU" sz="3200" b="1" u="sng" spc="35" dirty="0">
                <a:solidFill>
                  <a:schemeClr val="bg1"/>
                </a:solidFill>
                <a:latin typeface="Arial"/>
                <a:ea typeface="Calibri"/>
              </a:rPr>
              <a:t>поставки </a:t>
            </a:r>
            <a:r>
              <a:rPr lang="ru-RU" sz="3200" b="1" u="sng" spc="35" dirty="0" smtClean="0">
                <a:solidFill>
                  <a:schemeClr val="bg1"/>
                </a:solidFill>
                <a:latin typeface="Arial"/>
                <a:ea typeface="Calibri"/>
              </a:rPr>
              <a:t>техники </a:t>
            </a:r>
            <a:endParaRPr lang="ru-RU" sz="3200" b="1" u="sng" dirty="0">
              <a:solidFill>
                <a:schemeClr val="bg1"/>
              </a:solidFill>
              <a:latin typeface="Akrobat Bold" panose="00000800000000000000" pitchFamily="50" charset="-52"/>
            </a:endParaRPr>
          </a:p>
        </p:txBody>
      </p:sp>
      <p:pic>
        <p:nvPicPr>
          <p:cNvPr id="5124" name="Picture 4" descr="https://www.rosagroleasing.ru/upload/0000057932/b86e0ad049a841badfae430c902f6a8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5" y="1555845"/>
            <a:ext cx="5630792" cy="41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Десна-полесье&amp;quot; - выбор рязанских аграриев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306" y="1742006"/>
            <a:ext cx="5682794" cy="390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71085</TotalTime>
  <Words>1088</Words>
  <Application>Microsoft Office PowerPoint</Application>
  <PresentationFormat>Произвольный</PresentationFormat>
  <Paragraphs>158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</vt:lpstr>
      <vt:lpstr>Calibri</vt:lpstr>
      <vt:lpstr>Akrobat</vt:lpstr>
      <vt:lpstr>Wingdings</vt:lpstr>
      <vt:lpstr>Arial Narrow</vt:lpstr>
      <vt:lpstr>Akrobat Bold</vt:lpstr>
      <vt:lpstr>Times New Roman</vt:lpstr>
      <vt:lpstr>__roboto_04d664</vt:lpstr>
      <vt:lpstr>Akrobat Light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Буздалкин Владимир Алексеевич</dc:creator>
  <cp:lastModifiedBy>User</cp:lastModifiedBy>
  <cp:revision>1154</cp:revision>
  <cp:lastPrinted>2020-07-10T12:06:42Z</cp:lastPrinted>
  <dcterms:created xsi:type="dcterms:W3CDTF">2019-08-14T07:50:56Z</dcterms:created>
  <dcterms:modified xsi:type="dcterms:W3CDTF">2024-06-25T11:07:53Z</dcterms:modified>
</cp:coreProperties>
</file>